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F92"/>
    <a:srgbClr val="9437FF"/>
    <a:srgbClr val="FFFD78"/>
    <a:srgbClr val="FF7E79"/>
    <a:srgbClr val="FF8AD8"/>
    <a:srgbClr val="FFEBF9"/>
    <a:srgbClr val="FFFAEC"/>
    <a:srgbClr val="FF2600"/>
    <a:srgbClr val="73FB79"/>
    <a:srgbClr val="76D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854"/>
    <p:restoredTop sz="94643"/>
  </p:normalViewPr>
  <p:slideViewPr>
    <p:cSldViewPr snapToGrid="0" snapToObjects="1">
      <p:cViewPr varScale="1">
        <p:scale>
          <a:sx n="88" d="100"/>
          <a:sy n="88" d="100"/>
        </p:scale>
        <p:origin x="19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3.xml"/><Relationship Id="rId5" Type="http://schemas.openxmlformats.org/officeDocument/2006/relationships/presProps" Target="presProps.xml"/><Relationship Id="rId10" Type="http://schemas.openxmlformats.org/officeDocument/2006/relationships/customXml" Target="../customXml/item2.xml"/><Relationship Id="rId4" Type="http://schemas.openxmlformats.org/officeDocument/2006/relationships/notesMaster" Target="notesMasters/notesMaster1.xml"/><Relationship Id="rId9"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367267-3328-4A24-B564-F895A3788EBE}"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6E958FBE-0361-44C0-A299-CCD530D0F8A4}">
      <dgm:prSet phldrT="[Text]" custT="1"/>
      <dgm:spPr/>
      <dgm:t>
        <a:bodyPr/>
        <a:lstStyle/>
        <a:p>
          <a:r>
            <a:rPr lang="en-US" sz="800" dirty="0">
              <a:solidFill>
                <a:schemeClr val="tx1"/>
              </a:solidFill>
              <a:latin typeface="+mj-lt"/>
            </a:rPr>
            <a:t>Economic measures of development</a:t>
          </a:r>
        </a:p>
      </dgm:t>
    </dgm:pt>
    <dgm:pt modelId="{003B9702-B5EC-4C42-80D4-1D744BA77BB7}" type="parTrans" cxnId="{F1F84844-0A0E-4DA5-8A98-683A8E5D49F3}">
      <dgm:prSet/>
      <dgm:spPr/>
      <dgm:t>
        <a:bodyPr/>
        <a:lstStyle/>
        <a:p>
          <a:endParaRPr lang="en-US" sz="800">
            <a:solidFill>
              <a:schemeClr val="tx1"/>
            </a:solidFill>
            <a:latin typeface="+mj-lt"/>
          </a:endParaRPr>
        </a:p>
      </dgm:t>
    </dgm:pt>
    <dgm:pt modelId="{1EC69C25-ACC7-4C7B-B6A2-FF7D29D706B8}" type="sibTrans" cxnId="{F1F84844-0A0E-4DA5-8A98-683A8E5D49F3}">
      <dgm:prSet/>
      <dgm:spPr/>
      <dgm:t>
        <a:bodyPr/>
        <a:lstStyle/>
        <a:p>
          <a:endParaRPr lang="en-US" sz="800">
            <a:solidFill>
              <a:schemeClr val="tx1"/>
            </a:solidFill>
            <a:latin typeface="+mj-lt"/>
          </a:endParaRPr>
        </a:p>
      </dgm:t>
    </dgm:pt>
    <dgm:pt modelId="{162CA81C-98B1-4740-B73E-60A59D3DEAB6}">
      <dgm:prSet phldrT="[Text]" custT="1"/>
      <dgm:spPr>
        <a:noFill/>
      </dgm:spPr>
      <dgm:t>
        <a:bodyPr/>
        <a:lstStyle/>
        <a:p>
          <a:r>
            <a:rPr lang="en-US" sz="800" dirty="0">
              <a:solidFill>
                <a:schemeClr val="tx1"/>
              </a:solidFill>
              <a:latin typeface="+mj-lt"/>
            </a:rPr>
            <a:t>GNI (Gross National Income)</a:t>
          </a:r>
        </a:p>
      </dgm:t>
    </dgm:pt>
    <dgm:pt modelId="{9F8E1E59-1477-4FF7-A234-703C55C0C460}" type="parTrans" cxnId="{31CD19CE-EAE3-4296-BB63-E6B9FD7265B7}">
      <dgm:prSet/>
      <dgm:spPr/>
      <dgm:t>
        <a:bodyPr/>
        <a:lstStyle/>
        <a:p>
          <a:endParaRPr lang="en-US" sz="800">
            <a:solidFill>
              <a:schemeClr val="tx1"/>
            </a:solidFill>
            <a:latin typeface="+mj-lt"/>
          </a:endParaRPr>
        </a:p>
      </dgm:t>
    </dgm:pt>
    <dgm:pt modelId="{F8E0F0F6-D576-47D2-8A1A-5114FC840B8D}" type="sibTrans" cxnId="{31CD19CE-EAE3-4296-BB63-E6B9FD7265B7}">
      <dgm:prSet/>
      <dgm:spPr/>
      <dgm:t>
        <a:bodyPr/>
        <a:lstStyle/>
        <a:p>
          <a:endParaRPr lang="en-US" sz="800">
            <a:solidFill>
              <a:schemeClr val="tx1"/>
            </a:solidFill>
            <a:latin typeface="+mj-lt"/>
          </a:endParaRPr>
        </a:p>
      </dgm:t>
    </dgm:pt>
    <dgm:pt modelId="{DD596F4B-ADCB-4BC3-ACC3-26FD6C08B54C}">
      <dgm:prSet phldrT="[Text]" custT="1"/>
      <dgm:spPr>
        <a:noFill/>
      </dgm:spPr>
      <dgm:t>
        <a:bodyPr/>
        <a:lstStyle/>
        <a:p>
          <a:r>
            <a:rPr lang="en-US" sz="800" dirty="0">
              <a:solidFill>
                <a:schemeClr val="tx1"/>
              </a:solidFill>
              <a:latin typeface="+mj-lt"/>
            </a:rPr>
            <a:t>GDP (Gross Domestic Product)</a:t>
          </a:r>
        </a:p>
      </dgm:t>
    </dgm:pt>
    <dgm:pt modelId="{650DCD17-B8B9-45C1-98F4-1D506B12B3A8}" type="parTrans" cxnId="{9F1846D1-4254-46CA-BEA0-59253F92451E}">
      <dgm:prSet/>
      <dgm:spPr/>
      <dgm:t>
        <a:bodyPr/>
        <a:lstStyle/>
        <a:p>
          <a:endParaRPr lang="en-US" sz="800">
            <a:solidFill>
              <a:schemeClr val="tx1"/>
            </a:solidFill>
            <a:latin typeface="+mj-lt"/>
          </a:endParaRPr>
        </a:p>
      </dgm:t>
    </dgm:pt>
    <dgm:pt modelId="{21615F9E-9D04-4BA1-A79B-A02B49640CEA}" type="sibTrans" cxnId="{9F1846D1-4254-46CA-BEA0-59253F92451E}">
      <dgm:prSet/>
      <dgm:spPr/>
      <dgm:t>
        <a:bodyPr/>
        <a:lstStyle/>
        <a:p>
          <a:endParaRPr lang="en-US" sz="800">
            <a:solidFill>
              <a:schemeClr val="tx1"/>
            </a:solidFill>
            <a:latin typeface="+mj-lt"/>
          </a:endParaRPr>
        </a:p>
      </dgm:t>
    </dgm:pt>
    <dgm:pt modelId="{6513F9E8-AAC2-4D97-A4C0-21107C65945F}">
      <dgm:prSet phldrT="[Text]" custT="1"/>
      <dgm:spPr/>
      <dgm:t>
        <a:bodyPr/>
        <a:lstStyle/>
        <a:p>
          <a:r>
            <a:rPr lang="en-US" sz="800" dirty="0">
              <a:solidFill>
                <a:schemeClr val="tx1"/>
              </a:solidFill>
              <a:latin typeface="+mj-lt"/>
            </a:rPr>
            <a:t>Social measures of development</a:t>
          </a:r>
        </a:p>
      </dgm:t>
    </dgm:pt>
    <dgm:pt modelId="{61B56F98-E3B6-4189-AA19-C9098AAE0FE1}" type="parTrans" cxnId="{D0DA9C51-4C98-4BEB-A35E-A9AB049CFFAE}">
      <dgm:prSet/>
      <dgm:spPr/>
      <dgm:t>
        <a:bodyPr/>
        <a:lstStyle/>
        <a:p>
          <a:endParaRPr lang="en-US" sz="800">
            <a:solidFill>
              <a:schemeClr val="tx1"/>
            </a:solidFill>
            <a:latin typeface="+mj-lt"/>
          </a:endParaRPr>
        </a:p>
      </dgm:t>
    </dgm:pt>
    <dgm:pt modelId="{510D21F5-FB0C-4441-ADB5-E00D5067AB96}" type="sibTrans" cxnId="{D0DA9C51-4C98-4BEB-A35E-A9AB049CFFAE}">
      <dgm:prSet/>
      <dgm:spPr/>
      <dgm:t>
        <a:bodyPr/>
        <a:lstStyle/>
        <a:p>
          <a:endParaRPr lang="en-US" sz="800">
            <a:solidFill>
              <a:schemeClr val="tx1"/>
            </a:solidFill>
            <a:latin typeface="+mj-lt"/>
          </a:endParaRPr>
        </a:p>
      </dgm:t>
    </dgm:pt>
    <dgm:pt modelId="{84D5FDA9-F02A-4F93-BC84-204401F1911D}">
      <dgm:prSet phldrT="[Text]" custT="1"/>
      <dgm:spPr>
        <a:noFill/>
      </dgm:spPr>
      <dgm:t>
        <a:bodyPr/>
        <a:lstStyle/>
        <a:p>
          <a:r>
            <a:rPr lang="en-US" sz="800" dirty="0">
              <a:solidFill>
                <a:schemeClr val="tx1"/>
              </a:solidFill>
              <a:latin typeface="+mj-lt"/>
            </a:rPr>
            <a:t>Literacy rate</a:t>
          </a:r>
        </a:p>
      </dgm:t>
    </dgm:pt>
    <dgm:pt modelId="{5B27B8AA-7A29-4EC3-A2DD-CC37DD2469DF}" type="parTrans" cxnId="{0653B9CF-A6CF-4479-B439-7B1B31FDDE33}">
      <dgm:prSet/>
      <dgm:spPr/>
      <dgm:t>
        <a:bodyPr/>
        <a:lstStyle/>
        <a:p>
          <a:endParaRPr lang="en-US" sz="800">
            <a:solidFill>
              <a:schemeClr val="tx1"/>
            </a:solidFill>
            <a:latin typeface="+mj-lt"/>
          </a:endParaRPr>
        </a:p>
      </dgm:t>
    </dgm:pt>
    <dgm:pt modelId="{B7B5A584-1744-4F7E-BCF4-3C5073B27602}" type="sibTrans" cxnId="{0653B9CF-A6CF-4479-B439-7B1B31FDDE33}">
      <dgm:prSet/>
      <dgm:spPr/>
      <dgm:t>
        <a:bodyPr/>
        <a:lstStyle/>
        <a:p>
          <a:endParaRPr lang="en-US" sz="800">
            <a:solidFill>
              <a:schemeClr val="tx1"/>
            </a:solidFill>
            <a:latin typeface="+mj-lt"/>
          </a:endParaRPr>
        </a:p>
      </dgm:t>
    </dgm:pt>
    <dgm:pt modelId="{4AA13675-1A38-4403-8F5C-30D16A45D51E}">
      <dgm:prSet phldrT="[Text]" custT="1"/>
      <dgm:spPr>
        <a:noFill/>
      </dgm:spPr>
      <dgm:t>
        <a:bodyPr/>
        <a:lstStyle/>
        <a:p>
          <a:r>
            <a:rPr lang="en-US" sz="800" dirty="0">
              <a:solidFill>
                <a:schemeClr val="tx1"/>
              </a:solidFill>
              <a:latin typeface="+mj-lt"/>
            </a:rPr>
            <a:t>Access to safe water</a:t>
          </a:r>
        </a:p>
      </dgm:t>
    </dgm:pt>
    <dgm:pt modelId="{183771F0-CF89-4886-8FC4-13E7E92FCA60}" type="parTrans" cxnId="{F1CA6948-E42C-4494-8113-109BFE9656E2}">
      <dgm:prSet/>
      <dgm:spPr/>
      <dgm:t>
        <a:bodyPr/>
        <a:lstStyle/>
        <a:p>
          <a:endParaRPr lang="en-US" sz="800">
            <a:solidFill>
              <a:schemeClr val="tx1"/>
            </a:solidFill>
            <a:latin typeface="+mj-lt"/>
          </a:endParaRPr>
        </a:p>
      </dgm:t>
    </dgm:pt>
    <dgm:pt modelId="{D098E08B-FBC6-4FEC-A414-A34FCFBE81EC}" type="sibTrans" cxnId="{F1CA6948-E42C-4494-8113-109BFE9656E2}">
      <dgm:prSet/>
      <dgm:spPr/>
      <dgm:t>
        <a:bodyPr/>
        <a:lstStyle/>
        <a:p>
          <a:endParaRPr lang="en-US" sz="800">
            <a:solidFill>
              <a:schemeClr val="tx1"/>
            </a:solidFill>
            <a:latin typeface="+mj-lt"/>
          </a:endParaRPr>
        </a:p>
      </dgm:t>
    </dgm:pt>
    <dgm:pt modelId="{88EDE454-98A0-45E6-AE25-9AB6B80A8B37}">
      <dgm:prSet phldrT="[Text]" custT="1"/>
      <dgm:spPr>
        <a:noFill/>
      </dgm:spPr>
      <dgm:t>
        <a:bodyPr/>
        <a:lstStyle/>
        <a:p>
          <a:r>
            <a:rPr lang="en-US" sz="800" dirty="0">
              <a:solidFill>
                <a:schemeClr val="tx1"/>
              </a:solidFill>
              <a:latin typeface="+mj-lt"/>
            </a:rPr>
            <a:t>People per doctor</a:t>
          </a:r>
        </a:p>
      </dgm:t>
    </dgm:pt>
    <dgm:pt modelId="{6E4D4C26-EB49-43CB-BA61-8D4E19327AAE}" type="parTrans" cxnId="{90B6EFD6-33FD-4C2F-A3A0-F27C47C44FBB}">
      <dgm:prSet/>
      <dgm:spPr/>
      <dgm:t>
        <a:bodyPr/>
        <a:lstStyle/>
        <a:p>
          <a:endParaRPr lang="en-US" sz="800">
            <a:solidFill>
              <a:schemeClr val="tx1"/>
            </a:solidFill>
            <a:latin typeface="+mj-lt"/>
          </a:endParaRPr>
        </a:p>
      </dgm:t>
    </dgm:pt>
    <dgm:pt modelId="{22A11838-3161-44B3-898D-493FFED27175}" type="sibTrans" cxnId="{90B6EFD6-33FD-4C2F-A3A0-F27C47C44FBB}">
      <dgm:prSet/>
      <dgm:spPr/>
      <dgm:t>
        <a:bodyPr/>
        <a:lstStyle/>
        <a:p>
          <a:endParaRPr lang="en-US" sz="800">
            <a:solidFill>
              <a:schemeClr val="tx1"/>
            </a:solidFill>
            <a:latin typeface="+mj-lt"/>
          </a:endParaRPr>
        </a:p>
      </dgm:t>
    </dgm:pt>
    <dgm:pt modelId="{57C05E14-5B1A-4B32-B03D-9F235117B635}">
      <dgm:prSet phldrT="[Text]" custT="1"/>
      <dgm:spPr>
        <a:noFill/>
      </dgm:spPr>
      <dgm:t>
        <a:bodyPr/>
        <a:lstStyle/>
        <a:p>
          <a:r>
            <a:rPr lang="en-US" sz="800" dirty="0">
              <a:solidFill>
                <a:schemeClr val="tx1"/>
              </a:solidFill>
              <a:latin typeface="+mj-lt"/>
            </a:rPr>
            <a:t>Infant mortality rate</a:t>
          </a:r>
        </a:p>
      </dgm:t>
    </dgm:pt>
    <dgm:pt modelId="{4BE7A4F4-D2AF-4CAA-BADB-6C83DFD95E23}" type="parTrans" cxnId="{097D922C-F719-41E9-9F13-BEBF41CE9DCA}">
      <dgm:prSet/>
      <dgm:spPr/>
      <dgm:t>
        <a:bodyPr/>
        <a:lstStyle/>
        <a:p>
          <a:endParaRPr lang="en-US" sz="800">
            <a:solidFill>
              <a:schemeClr val="tx1"/>
            </a:solidFill>
            <a:latin typeface="+mj-lt"/>
          </a:endParaRPr>
        </a:p>
      </dgm:t>
    </dgm:pt>
    <dgm:pt modelId="{BFC1AA82-FAD2-4335-85E7-AC4290AE32A8}" type="sibTrans" cxnId="{097D922C-F719-41E9-9F13-BEBF41CE9DCA}">
      <dgm:prSet/>
      <dgm:spPr/>
      <dgm:t>
        <a:bodyPr/>
        <a:lstStyle/>
        <a:p>
          <a:endParaRPr lang="en-US" sz="800">
            <a:solidFill>
              <a:schemeClr val="tx1"/>
            </a:solidFill>
            <a:latin typeface="+mj-lt"/>
          </a:endParaRPr>
        </a:p>
      </dgm:t>
    </dgm:pt>
    <dgm:pt modelId="{9D03B478-073C-49BD-8523-17470C9464CE}">
      <dgm:prSet phldrT="[Text]" custT="1"/>
      <dgm:spPr>
        <a:noFill/>
      </dgm:spPr>
      <dgm:t>
        <a:bodyPr/>
        <a:lstStyle/>
        <a:p>
          <a:r>
            <a:rPr lang="en-US" sz="800" dirty="0">
              <a:solidFill>
                <a:schemeClr val="tx1"/>
              </a:solidFill>
              <a:latin typeface="+mj-lt"/>
            </a:rPr>
            <a:t>Life expectancy</a:t>
          </a:r>
        </a:p>
      </dgm:t>
    </dgm:pt>
    <dgm:pt modelId="{6419EB30-B63F-40FB-936E-74683AAE8EEA}" type="parTrans" cxnId="{4F208A50-625A-4DDA-8470-BB2F05155600}">
      <dgm:prSet/>
      <dgm:spPr/>
      <dgm:t>
        <a:bodyPr/>
        <a:lstStyle/>
        <a:p>
          <a:endParaRPr lang="en-US" sz="800">
            <a:solidFill>
              <a:schemeClr val="tx1"/>
            </a:solidFill>
            <a:latin typeface="+mj-lt"/>
          </a:endParaRPr>
        </a:p>
      </dgm:t>
    </dgm:pt>
    <dgm:pt modelId="{A5199A9F-93C3-451A-9C11-F3AA7C13F833}" type="sibTrans" cxnId="{4F208A50-625A-4DDA-8470-BB2F05155600}">
      <dgm:prSet/>
      <dgm:spPr/>
      <dgm:t>
        <a:bodyPr/>
        <a:lstStyle/>
        <a:p>
          <a:endParaRPr lang="en-US" sz="800">
            <a:solidFill>
              <a:schemeClr val="tx1"/>
            </a:solidFill>
            <a:latin typeface="+mj-lt"/>
          </a:endParaRPr>
        </a:p>
      </dgm:t>
    </dgm:pt>
    <dgm:pt modelId="{370A51D3-1E5A-4303-A627-DF52CED1A3B9}">
      <dgm:prSet phldrT="[Text]" custT="1"/>
      <dgm:spPr>
        <a:noFill/>
      </dgm:spPr>
      <dgm:t>
        <a:bodyPr/>
        <a:lstStyle/>
        <a:p>
          <a:r>
            <a:rPr lang="en-US" sz="800" dirty="0">
              <a:solidFill>
                <a:schemeClr val="tx1"/>
              </a:solidFill>
              <a:latin typeface="+mj-lt"/>
            </a:rPr>
            <a:t>Birth rate</a:t>
          </a:r>
        </a:p>
      </dgm:t>
    </dgm:pt>
    <dgm:pt modelId="{5F16E669-7AEA-49E7-8735-A479307F68EC}" type="parTrans" cxnId="{3C4007F5-4923-4B9F-A76E-1ABCA621578C}">
      <dgm:prSet/>
      <dgm:spPr/>
      <dgm:t>
        <a:bodyPr/>
        <a:lstStyle/>
        <a:p>
          <a:endParaRPr lang="en-US" sz="800">
            <a:solidFill>
              <a:schemeClr val="tx1"/>
            </a:solidFill>
            <a:latin typeface="+mj-lt"/>
          </a:endParaRPr>
        </a:p>
      </dgm:t>
    </dgm:pt>
    <dgm:pt modelId="{5CD0786F-76A9-4004-A68F-E466C90DD78C}" type="sibTrans" cxnId="{3C4007F5-4923-4B9F-A76E-1ABCA621578C}">
      <dgm:prSet/>
      <dgm:spPr/>
      <dgm:t>
        <a:bodyPr/>
        <a:lstStyle/>
        <a:p>
          <a:endParaRPr lang="en-US" sz="800">
            <a:solidFill>
              <a:schemeClr val="tx1"/>
            </a:solidFill>
            <a:latin typeface="+mj-lt"/>
          </a:endParaRPr>
        </a:p>
      </dgm:t>
    </dgm:pt>
    <dgm:pt modelId="{4B5ABA90-C94D-42C6-819D-A033150A9A2F}">
      <dgm:prSet phldrT="[Text]" custT="1"/>
      <dgm:spPr>
        <a:noFill/>
      </dgm:spPr>
      <dgm:t>
        <a:bodyPr/>
        <a:lstStyle/>
        <a:p>
          <a:r>
            <a:rPr lang="en-US" sz="800" dirty="0">
              <a:solidFill>
                <a:schemeClr val="tx1"/>
              </a:solidFill>
              <a:latin typeface="+mj-lt"/>
            </a:rPr>
            <a:t>Death rate</a:t>
          </a:r>
        </a:p>
      </dgm:t>
    </dgm:pt>
    <dgm:pt modelId="{64048CBA-A7F5-4915-875A-523B7D2BDC4E}" type="parTrans" cxnId="{DF16CC63-0A3F-49B0-9186-C128E7E50926}">
      <dgm:prSet/>
      <dgm:spPr/>
      <dgm:t>
        <a:bodyPr/>
        <a:lstStyle/>
        <a:p>
          <a:endParaRPr lang="en-US" sz="800">
            <a:solidFill>
              <a:schemeClr val="tx1"/>
            </a:solidFill>
            <a:latin typeface="+mj-lt"/>
          </a:endParaRPr>
        </a:p>
      </dgm:t>
    </dgm:pt>
    <dgm:pt modelId="{DD82904B-BD24-4CEF-BEEB-4F5DC7878EA4}" type="sibTrans" cxnId="{DF16CC63-0A3F-49B0-9186-C128E7E50926}">
      <dgm:prSet/>
      <dgm:spPr/>
      <dgm:t>
        <a:bodyPr/>
        <a:lstStyle/>
        <a:p>
          <a:endParaRPr lang="en-US" sz="800">
            <a:solidFill>
              <a:schemeClr val="tx1"/>
            </a:solidFill>
            <a:latin typeface="+mj-lt"/>
          </a:endParaRPr>
        </a:p>
      </dgm:t>
    </dgm:pt>
    <dgm:pt modelId="{444FBA83-79F2-4757-842E-5D1C2D290C9E}">
      <dgm:prSet phldrT="[Text]" custT="1"/>
      <dgm:spPr>
        <a:solidFill>
          <a:schemeClr val="bg1"/>
        </a:solidFill>
      </dgm:spPr>
      <dgm:t>
        <a:bodyPr/>
        <a:lstStyle/>
        <a:p>
          <a:r>
            <a:rPr lang="en-US" sz="800" dirty="0">
              <a:solidFill>
                <a:schemeClr val="tx1"/>
              </a:solidFill>
              <a:latin typeface="+mj-lt"/>
            </a:rPr>
            <a:t>HDI (Human Development Index)</a:t>
          </a:r>
        </a:p>
      </dgm:t>
    </dgm:pt>
    <dgm:pt modelId="{EA29F919-3185-4EBF-B949-2E2B2647C07C}" type="parTrans" cxnId="{68B1D7A8-0B9C-43C2-A008-08E3D41D5C06}">
      <dgm:prSet/>
      <dgm:spPr/>
      <dgm:t>
        <a:bodyPr/>
        <a:lstStyle/>
        <a:p>
          <a:endParaRPr lang="en-US" sz="800">
            <a:solidFill>
              <a:schemeClr val="tx1"/>
            </a:solidFill>
            <a:latin typeface="+mj-lt"/>
          </a:endParaRPr>
        </a:p>
      </dgm:t>
    </dgm:pt>
    <dgm:pt modelId="{8E584352-FB99-493D-A9E3-6BF1CA93A251}" type="sibTrans" cxnId="{68B1D7A8-0B9C-43C2-A008-08E3D41D5C06}">
      <dgm:prSet/>
      <dgm:spPr/>
      <dgm:t>
        <a:bodyPr/>
        <a:lstStyle/>
        <a:p>
          <a:endParaRPr lang="en-US" sz="800">
            <a:solidFill>
              <a:schemeClr val="tx1"/>
            </a:solidFill>
            <a:latin typeface="+mj-lt"/>
          </a:endParaRPr>
        </a:p>
      </dgm:t>
    </dgm:pt>
    <dgm:pt modelId="{FF720852-9081-7D41-B20E-5C39C40C3D7A}">
      <dgm:prSet custT="1"/>
      <dgm:spPr/>
      <dgm:t>
        <a:bodyPr/>
        <a:lstStyle/>
        <a:p>
          <a:r>
            <a:rPr lang="en-GB" sz="800" dirty="0">
              <a:latin typeface="+mj-lt"/>
            </a:rPr>
            <a:t>PPP (Purchasing Power Parity)</a:t>
          </a:r>
        </a:p>
      </dgm:t>
    </dgm:pt>
    <dgm:pt modelId="{CF42F9D0-A199-2F4A-8978-1DD48DAD50C8}" type="parTrans" cxnId="{14138E9E-655F-B943-AC92-8A6C084F7200}">
      <dgm:prSet/>
      <dgm:spPr/>
      <dgm:t>
        <a:bodyPr/>
        <a:lstStyle/>
        <a:p>
          <a:endParaRPr lang="en-GB" sz="800"/>
        </a:p>
      </dgm:t>
    </dgm:pt>
    <dgm:pt modelId="{C3072524-ADF6-0142-9982-CC2C1ED039BD}" type="sibTrans" cxnId="{14138E9E-655F-B943-AC92-8A6C084F7200}">
      <dgm:prSet/>
      <dgm:spPr/>
      <dgm:t>
        <a:bodyPr/>
        <a:lstStyle/>
        <a:p>
          <a:endParaRPr lang="en-GB" sz="800"/>
        </a:p>
      </dgm:t>
    </dgm:pt>
    <dgm:pt modelId="{79A51BBF-9B92-47FA-B070-1103B7D3ED10}" type="pres">
      <dgm:prSet presAssocID="{49367267-3328-4A24-B564-F895A3788EBE}" presName="diagram" presStyleCnt="0">
        <dgm:presLayoutVars>
          <dgm:chPref val="1"/>
          <dgm:dir/>
          <dgm:animOne val="branch"/>
          <dgm:animLvl val="lvl"/>
          <dgm:resizeHandles/>
        </dgm:presLayoutVars>
      </dgm:prSet>
      <dgm:spPr/>
    </dgm:pt>
    <dgm:pt modelId="{B0EA08A6-9A0E-4C64-865D-9523759476D5}" type="pres">
      <dgm:prSet presAssocID="{6E958FBE-0361-44C0-A299-CCD530D0F8A4}" presName="root" presStyleCnt="0"/>
      <dgm:spPr/>
    </dgm:pt>
    <dgm:pt modelId="{A6A38D36-0562-4363-98B6-19EC25A76100}" type="pres">
      <dgm:prSet presAssocID="{6E958FBE-0361-44C0-A299-CCD530D0F8A4}" presName="rootComposite" presStyleCnt="0"/>
      <dgm:spPr/>
    </dgm:pt>
    <dgm:pt modelId="{6555F2F0-68EA-40D6-9FA7-FCCEB2FCF980}" type="pres">
      <dgm:prSet presAssocID="{6E958FBE-0361-44C0-A299-CCD530D0F8A4}" presName="rootText" presStyleLbl="node1" presStyleIdx="0" presStyleCnt="2" custScaleX="244150" custScaleY="125673" custLinFactNeighborX="-345" custLinFactNeighborY="-7709"/>
      <dgm:spPr/>
    </dgm:pt>
    <dgm:pt modelId="{AE5A6189-AAD4-4965-A8F0-EEE740413181}" type="pres">
      <dgm:prSet presAssocID="{6E958FBE-0361-44C0-A299-CCD530D0F8A4}" presName="rootConnector" presStyleLbl="node1" presStyleIdx="0" presStyleCnt="2"/>
      <dgm:spPr/>
    </dgm:pt>
    <dgm:pt modelId="{C7A93951-4811-419E-97FC-3114ECC1EE1E}" type="pres">
      <dgm:prSet presAssocID="{6E958FBE-0361-44C0-A299-CCD530D0F8A4}" presName="childShape" presStyleCnt="0"/>
      <dgm:spPr/>
    </dgm:pt>
    <dgm:pt modelId="{A94B2532-CFDD-4400-A476-F7C493E99B18}" type="pres">
      <dgm:prSet presAssocID="{9F8E1E59-1477-4FF7-A234-703C55C0C460}" presName="Name13" presStyleLbl="parChTrans1D2" presStyleIdx="0" presStyleCnt="11"/>
      <dgm:spPr/>
    </dgm:pt>
    <dgm:pt modelId="{C22184D1-1D37-49D3-B87C-4B40746556D2}" type="pres">
      <dgm:prSet presAssocID="{162CA81C-98B1-4740-B73E-60A59D3DEAB6}" presName="childText" presStyleLbl="bgAcc1" presStyleIdx="0" presStyleCnt="11" custScaleX="271123" custScaleY="118283">
        <dgm:presLayoutVars>
          <dgm:bulletEnabled val="1"/>
        </dgm:presLayoutVars>
      </dgm:prSet>
      <dgm:spPr/>
    </dgm:pt>
    <dgm:pt modelId="{745CCC4F-AE8A-49C7-BC4C-6DC659CB7987}" type="pres">
      <dgm:prSet presAssocID="{650DCD17-B8B9-45C1-98F4-1D506B12B3A8}" presName="Name13" presStyleLbl="parChTrans1D2" presStyleIdx="1" presStyleCnt="11"/>
      <dgm:spPr/>
    </dgm:pt>
    <dgm:pt modelId="{CEF2930E-491F-4AA8-8DE6-6A343193147D}" type="pres">
      <dgm:prSet presAssocID="{DD596F4B-ADCB-4BC3-ACC3-26FD6C08B54C}" presName="childText" presStyleLbl="bgAcc1" presStyleIdx="1" presStyleCnt="11" custScaleX="264674">
        <dgm:presLayoutVars>
          <dgm:bulletEnabled val="1"/>
        </dgm:presLayoutVars>
      </dgm:prSet>
      <dgm:spPr/>
    </dgm:pt>
    <dgm:pt modelId="{B375FCC4-8398-A64F-84C0-9D8B9BE19129}" type="pres">
      <dgm:prSet presAssocID="{CF42F9D0-A199-2F4A-8978-1DD48DAD50C8}" presName="Name13" presStyleLbl="parChTrans1D2" presStyleIdx="2" presStyleCnt="11"/>
      <dgm:spPr/>
    </dgm:pt>
    <dgm:pt modelId="{00DDAD67-CEEB-3245-809B-B4AF56A9E1F2}" type="pres">
      <dgm:prSet presAssocID="{FF720852-9081-7D41-B20E-5C39C40C3D7A}" presName="childText" presStyleLbl="bgAcc1" presStyleIdx="2" presStyleCnt="11" custScaleX="264767" custScaleY="107471">
        <dgm:presLayoutVars>
          <dgm:bulletEnabled val="1"/>
        </dgm:presLayoutVars>
      </dgm:prSet>
      <dgm:spPr/>
    </dgm:pt>
    <dgm:pt modelId="{7BEED3AB-D5ED-4C66-A6CC-24F15FA7F1D2}" type="pres">
      <dgm:prSet presAssocID="{6513F9E8-AAC2-4D97-A4C0-21107C65945F}" presName="root" presStyleCnt="0"/>
      <dgm:spPr/>
    </dgm:pt>
    <dgm:pt modelId="{1F3E7CD3-2E0D-40CF-B248-065BC3E03193}" type="pres">
      <dgm:prSet presAssocID="{6513F9E8-AAC2-4D97-A4C0-21107C65945F}" presName="rootComposite" presStyleCnt="0"/>
      <dgm:spPr/>
    </dgm:pt>
    <dgm:pt modelId="{464EDD6E-F581-44C9-BB5C-8E57ED866483}" type="pres">
      <dgm:prSet presAssocID="{6513F9E8-AAC2-4D97-A4C0-21107C65945F}" presName="rootText" presStyleLbl="node1" presStyleIdx="1" presStyleCnt="2" custScaleX="185425" custScaleY="118594"/>
      <dgm:spPr/>
    </dgm:pt>
    <dgm:pt modelId="{A0546703-7D05-4DB7-97AF-45E060C89A10}" type="pres">
      <dgm:prSet presAssocID="{6513F9E8-AAC2-4D97-A4C0-21107C65945F}" presName="rootConnector" presStyleLbl="node1" presStyleIdx="1" presStyleCnt="2"/>
      <dgm:spPr/>
    </dgm:pt>
    <dgm:pt modelId="{DF4BC442-9000-48AD-8E02-0B8A49642E21}" type="pres">
      <dgm:prSet presAssocID="{6513F9E8-AAC2-4D97-A4C0-21107C65945F}" presName="childShape" presStyleCnt="0"/>
      <dgm:spPr/>
    </dgm:pt>
    <dgm:pt modelId="{A70F1660-F5FF-4D22-8ECD-B5C858E92566}" type="pres">
      <dgm:prSet presAssocID="{5B27B8AA-7A29-4EC3-A2DD-CC37DD2469DF}" presName="Name13" presStyleLbl="parChTrans1D2" presStyleIdx="3" presStyleCnt="11"/>
      <dgm:spPr/>
    </dgm:pt>
    <dgm:pt modelId="{0FD32320-34E3-4256-8C0C-2D0A97281286}" type="pres">
      <dgm:prSet presAssocID="{84D5FDA9-F02A-4F93-BC84-204401F1911D}" presName="childText" presStyleLbl="bgAcc1" presStyleIdx="3" presStyleCnt="11" custScaleX="168451">
        <dgm:presLayoutVars>
          <dgm:bulletEnabled val="1"/>
        </dgm:presLayoutVars>
      </dgm:prSet>
      <dgm:spPr/>
    </dgm:pt>
    <dgm:pt modelId="{0EE4CAB3-6E8B-447C-AEE1-2A7EFA9E4CD4}" type="pres">
      <dgm:prSet presAssocID="{183771F0-CF89-4886-8FC4-13E7E92FCA60}" presName="Name13" presStyleLbl="parChTrans1D2" presStyleIdx="4" presStyleCnt="11"/>
      <dgm:spPr/>
    </dgm:pt>
    <dgm:pt modelId="{5ACD6AD5-592A-4AA4-8789-4CAD70BDD21B}" type="pres">
      <dgm:prSet presAssocID="{4AA13675-1A38-4403-8F5C-30D16A45D51E}" presName="childText" presStyleLbl="bgAcc1" presStyleIdx="4" presStyleCnt="11" custScaleX="252909">
        <dgm:presLayoutVars>
          <dgm:bulletEnabled val="1"/>
        </dgm:presLayoutVars>
      </dgm:prSet>
      <dgm:spPr/>
    </dgm:pt>
    <dgm:pt modelId="{04F25D65-46E3-4B2A-9379-9A4ABEC9B8BD}" type="pres">
      <dgm:prSet presAssocID="{6E4D4C26-EB49-43CB-BA61-8D4E19327AAE}" presName="Name13" presStyleLbl="parChTrans1D2" presStyleIdx="5" presStyleCnt="11"/>
      <dgm:spPr/>
    </dgm:pt>
    <dgm:pt modelId="{F4324951-A24A-47D0-9505-A316128196A9}" type="pres">
      <dgm:prSet presAssocID="{88EDE454-98A0-45E6-AE25-9AB6B80A8B37}" presName="childText" presStyleLbl="bgAcc1" presStyleIdx="5" presStyleCnt="11" custScaleX="244810">
        <dgm:presLayoutVars>
          <dgm:bulletEnabled val="1"/>
        </dgm:presLayoutVars>
      </dgm:prSet>
      <dgm:spPr/>
    </dgm:pt>
    <dgm:pt modelId="{AA510253-DA81-4ECB-94EB-46DC5469B48B}" type="pres">
      <dgm:prSet presAssocID="{4BE7A4F4-D2AF-4CAA-BADB-6C83DFD95E23}" presName="Name13" presStyleLbl="parChTrans1D2" presStyleIdx="6" presStyleCnt="11"/>
      <dgm:spPr/>
    </dgm:pt>
    <dgm:pt modelId="{5BAB7E81-7C74-4434-993F-C6AE8B4861DF}" type="pres">
      <dgm:prSet presAssocID="{57C05E14-5B1A-4B32-B03D-9F235117B635}" presName="childText" presStyleLbl="bgAcc1" presStyleIdx="6" presStyleCnt="11" custScaleX="274925">
        <dgm:presLayoutVars>
          <dgm:bulletEnabled val="1"/>
        </dgm:presLayoutVars>
      </dgm:prSet>
      <dgm:spPr/>
    </dgm:pt>
    <dgm:pt modelId="{860F53F8-FA40-4451-9BE6-7C9C34401183}" type="pres">
      <dgm:prSet presAssocID="{6419EB30-B63F-40FB-936E-74683AAE8EEA}" presName="Name13" presStyleLbl="parChTrans1D2" presStyleIdx="7" presStyleCnt="11"/>
      <dgm:spPr/>
    </dgm:pt>
    <dgm:pt modelId="{C0ED45C9-0E32-424E-AA46-1AD5E50ACAFA}" type="pres">
      <dgm:prSet presAssocID="{9D03B478-073C-49BD-8523-17470C9464CE}" presName="childText" presStyleLbl="bgAcc1" presStyleIdx="7" presStyleCnt="11" custScaleX="210584">
        <dgm:presLayoutVars>
          <dgm:bulletEnabled val="1"/>
        </dgm:presLayoutVars>
      </dgm:prSet>
      <dgm:spPr/>
    </dgm:pt>
    <dgm:pt modelId="{D302F0AF-C1DC-4206-B253-3C49D395E564}" type="pres">
      <dgm:prSet presAssocID="{5F16E669-7AEA-49E7-8735-A479307F68EC}" presName="Name13" presStyleLbl="parChTrans1D2" presStyleIdx="8" presStyleCnt="11"/>
      <dgm:spPr/>
    </dgm:pt>
    <dgm:pt modelId="{10096C2A-14EF-4552-9AD9-8EF36E4BB2F9}" type="pres">
      <dgm:prSet presAssocID="{370A51D3-1E5A-4303-A627-DF52CED1A3B9}" presName="childText" presStyleLbl="bgAcc1" presStyleIdx="8" presStyleCnt="11" custScaleX="157347" custLinFactNeighborX="3803" custLinFactNeighborY="9127">
        <dgm:presLayoutVars>
          <dgm:bulletEnabled val="1"/>
        </dgm:presLayoutVars>
      </dgm:prSet>
      <dgm:spPr/>
    </dgm:pt>
    <dgm:pt modelId="{5DE2895D-9F34-4A84-9E37-7D24F9646BDB}" type="pres">
      <dgm:prSet presAssocID="{64048CBA-A7F5-4915-875A-523B7D2BDC4E}" presName="Name13" presStyleLbl="parChTrans1D2" presStyleIdx="9" presStyleCnt="11"/>
      <dgm:spPr/>
    </dgm:pt>
    <dgm:pt modelId="{2BC896E9-49A4-40BA-B10F-6BF275277671}" type="pres">
      <dgm:prSet presAssocID="{4B5ABA90-C94D-42C6-819D-A033150A9A2F}" presName="childText" presStyleLbl="bgAcc1" presStyleIdx="9" presStyleCnt="11" custScaleX="157194">
        <dgm:presLayoutVars>
          <dgm:bulletEnabled val="1"/>
        </dgm:presLayoutVars>
      </dgm:prSet>
      <dgm:spPr/>
    </dgm:pt>
    <dgm:pt modelId="{0CD7DA96-2A40-411F-9E65-13F02F2FA2FA}" type="pres">
      <dgm:prSet presAssocID="{EA29F919-3185-4EBF-B949-2E2B2647C07C}" presName="Name13" presStyleLbl="parChTrans1D2" presStyleIdx="10" presStyleCnt="11"/>
      <dgm:spPr/>
    </dgm:pt>
    <dgm:pt modelId="{9745A132-B4E8-4C93-A1A9-2673B0FCCCCD}" type="pres">
      <dgm:prSet presAssocID="{444FBA83-79F2-4757-842E-5D1C2D290C9E}" presName="childText" presStyleLbl="bgAcc1" presStyleIdx="10" presStyleCnt="11" custScaleX="257695" custScaleY="88189">
        <dgm:presLayoutVars>
          <dgm:bulletEnabled val="1"/>
        </dgm:presLayoutVars>
      </dgm:prSet>
      <dgm:spPr/>
    </dgm:pt>
  </dgm:ptLst>
  <dgm:cxnLst>
    <dgm:cxn modelId="{32C36F01-B8D7-42A5-8D13-5D5526162CCE}" type="presOf" srcId="{6513F9E8-AAC2-4D97-A4C0-21107C65945F}" destId="{A0546703-7D05-4DB7-97AF-45E060C89A10}" srcOrd="1" destOrd="0" presId="urn:microsoft.com/office/officeart/2005/8/layout/hierarchy3"/>
    <dgm:cxn modelId="{44B8CA04-FD5F-4573-8E74-767F78F5EEC9}" type="presOf" srcId="{6E958FBE-0361-44C0-A299-CCD530D0F8A4}" destId="{AE5A6189-AAD4-4965-A8F0-EEE740413181}" srcOrd="1" destOrd="0" presId="urn:microsoft.com/office/officeart/2005/8/layout/hierarchy3"/>
    <dgm:cxn modelId="{097D922C-F719-41E9-9F13-BEBF41CE9DCA}" srcId="{6513F9E8-AAC2-4D97-A4C0-21107C65945F}" destId="{57C05E14-5B1A-4B32-B03D-9F235117B635}" srcOrd="3" destOrd="0" parTransId="{4BE7A4F4-D2AF-4CAA-BADB-6C83DFD95E23}" sibTransId="{BFC1AA82-FAD2-4335-85E7-AC4290AE32A8}"/>
    <dgm:cxn modelId="{74F85430-2499-42F5-B8A2-B800AAE48086}" type="presOf" srcId="{5B27B8AA-7A29-4EC3-A2DD-CC37DD2469DF}" destId="{A70F1660-F5FF-4D22-8ECD-B5C858E92566}" srcOrd="0" destOrd="0" presId="urn:microsoft.com/office/officeart/2005/8/layout/hierarchy3"/>
    <dgm:cxn modelId="{931C9E3E-C2E0-4EE5-B48D-9D4EDFB348F0}" type="presOf" srcId="{162CA81C-98B1-4740-B73E-60A59D3DEAB6}" destId="{C22184D1-1D37-49D3-B87C-4B40746556D2}" srcOrd="0" destOrd="0" presId="urn:microsoft.com/office/officeart/2005/8/layout/hierarchy3"/>
    <dgm:cxn modelId="{DF16CC63-0A3F-49B0-9186-C128E7E50926}" srcId="{6513F9E8-AAC2-4D97-A4C0-21107C65945F}" destId="{4B5ABA90-C94D-42C6-819D-A033150A9A2F}" srcOrd="6" destOrd="0" parTransId="{64048CBA-A7F5-4915-875A-523B7D2BDC4E}" sibTransId="{DD82904B-BD24-4CEF-BEEB-4F5DC7878EA4}"/>
    <dgm:cxn modelId="{CDF43C64-A5B9-45E1-92DE-14CCB3B1376C}" type="presOf" srcId="{49367267-3328-4A24-B564-F895A3788EBE}" destId="{79A51BBF-9B92-47FA-B070-1103B7D3ED10}" srcOrd="0" destOrd="0" presId="urn:microsoft.com/office/officeart/2005/8/layout/hierarchy3"/>
    <dgm:cxn modelId="{F1F84844-0A0E-4DA5-8A98-683A8E5D49F3}" srcId="{49367267-3328-4A24-B564-F895A3788EBE}" destId="{6E958FBE-0361-44C0-A299-CCD530D0F8A4}" srcOrd="0" destOrd="0" parTransId="{003B9702-B5EC-4C42-80D4-1D744BA77BB7}" sibTransId="{1EC69C25-ACC7-4C7B-B6A2-FF7D29D706B8}"/>
    <dgm:cxn modelId="{483E2347-5D25-4F24-BD31-C90495EDE8FB}" type="presOf" srcId="{6E958FBE-0361-44C0-A299-CCD530D0F8A4}" destId="{6555F2F0-68EA-40D6-9FA7-FCCEB2FCF980}" srcOrd="0" destOrd="0" presId="urn:microsoft.com/office/officeart/2005/8/layout/hierarchy3"/>
    <dgm:cxn modelId="{F1CA6948-E42C-4494-8113-109BFE9656E2}" srcId="{6513F9E8-AAC2-4D97-A4C0-21107C65945F}" destId="{4AA13675-1A38-4403-8F5C-30D16A45D51E}" srcOrd="1" destOrd="0" parTransId="{183771F0-CF89-4886-8FC4-13E7E92FCA60}" sibTransId="{D098E08B-FBC6-4FEC-A414-A34FCFBE81EC}"/>
    <dgm:cxn modelId="{3E0F266C-1EA8-4899-95E1-AF3C7CB71F27}" type="presOf" srcId="{183771F0-CF89-4886-8FC4-13E7E92FCA60}" destId="{0EE4CAB3-6E8B-447C-AEE1-2A7EFA9E4CD4}" srcOrd="0" destOrd="0" presId="urn:microsoft.com/office/officeart/2005/8/layout/hierarchy3"/>
    <dgm:cxn modelId="{2B5D4E6F-BB13-4D7F-93F7-42F4F17973EC}" type="presOf" srcId="{9D03B478-073C-49BD-8523-17470C9464CE}" destId="{C0ED45C9-0E32-424E-AA46-1AD5E50ACAFA}" srcOrd="0" destOrd="0" presId="urn:microsoft.com/office/officeart/2005/8/layout/hierarchy3"/>
    <dgm:cxn modelId="{4F208A50-625A-4DDA-8470-BB2F05155600}" srcId="{6513F9E8-AAC2-4D97-A4C0-21107C65945F}" destId="{9D03B478-073C-49BD-8523-17470C9464CE}" srcOrd="4" destOrd="0" parTransId="{6419EB30-B63F-40FB-936E-74683AAE8EEA}" sibTransId="{A5199A9F-93C3-451A-9C11-F3AA7C13F833}"/>
    <dgm:cxn modelId="{D0DA9C51-4C98-4BEB-A35E-A9AB049CFFAE}" srcId="{49367267-3328-4A24-B564-F895A3788EBE}" destId="{6513F9E8-AAC2-4D97-A4C0-21107C65945F}" srcOrd="1" destOrd="0" parTransId="{61B56F98-E3B6-4189-AA19-C9098AAE0FE1}" sibTransId="{510D21F5-FB0C-4441-ADB5-E00D5067AB96}"/>
    <dgm:cxn modelId="{7B2C9F74-7C13-4921-B3E3-E7B1D00A4A03}" type="presOf" srcId="{6419EB30-B63F-40FB-936E-74683AAE8EEA}" destId="{860F53F8-FA40-4451-9BE6-7C9C34401183}" srcOrd="0" destOrd="0" presId="urn:microsoft.com/office/officeart/2005/8/layout/hierarchy3"/>
    <dgm:cxn modelId="{D2AD0A79-355D-4C52-8D76-8A14348B8A24}" type="presOf" srcId="{84D5FDA9-F02A-4F93-BC84-204401F1911D}" destId="{0FD32320-34E3-4256-8C0C-2D0A97281286}" srcOrd="0" destOrd="0" presId="urn:microsoft.com/office/officeart/2005/8/layout/hierarchy3"/>
    <dgm:cxn modelId="{4371CA7E-5291-5048-AC4D-DB8DD69BD9C4}" type="presOf" srcId="{FF720852-9081-7D41-B20E-5C39C40C3D7A}" destId="{00DDAD67-CEEB-3245-809B-B4AF56A9E1F2}" srcOrd="0" destOrd="0" presId="urn:microsoft.com/office/officeart/2005/8/layout/hierarchy3"/>
    <dgm:cxn modelId="{8C249C84-487F-40C7-A51F-B7D98ADF729E}" type="presOf" srcId="{64048CBA-A7F5-4915-875A-523B7D2BDC4E}" destId="{5DE2895D-9F34-4A84-9E37-7D24F9646BDB}" srcOrd="0" destOrd="0" presId="urn:microsoft.com/office/officeart/2005/8/layout/hierarchy3"/>
    <dgm:cxn modelId="{E8BF8591-1E7B-41BD-A9B3-B9B9ACF42B78}" type="presOf" srcId="{57C05E14-5B1A-4B32-B03D-9F235117B635}" destId="{5BAB7E81-7C74-4434-993F-C6AE8B4861DF}" srcOrd="0" destOrd="0" presId="urn:microsoft.com/office/officeart/2005/8/layout/hierarchy3"/>
    <dgm:cxn modelId="{14138E9E-655F-B943-AC92-8A6C084F7200}" srcId="{6E958FBE-0361-44C0-A299-CCD530D0F8A4}" destId="{FF720852-9081-7D41-B20E-5C39C40C3D7A}" srcOrd="2" destOrd="0" parTransId="{CF42F9D0-A199-2F4A-8978-1DD48DAD50C8}" sibTransId="{C3072524-ADF6-0142-9982-CC2C1ED039BD}"/>
    <dgm:cxn modelId="{68B1D7A8-0B9C-43C2-A008-08E3D41D5C06}" srcId="{6513F9E8-AAC2-4D97-A4C0-21107C65945F}" destId="{444FBA83-79F2-4757-842E-5D1C2D290C9E}" srcOrd="7" destOrd="0" parTransId="{EA29F919-3185-4EBF-B949-2E2B2647C07C}" sibTransId="{8E584352-FB99-493D-A9E3-6BF1CA93A251}"/>
    <dgm:cxn modelId="{BFD32EB5-720A-4CDB-BFBA-3B596AA2EAFD}" type="presOf" srcId="{DD596F4B-ADCB-4BC3-ACC3-26FD6C08B54C}" destId="{CEF2930E-491F-4AA8-8DE6-6A343193147D}" srcOrd="0" destOrd="0" presId="urn:microsoft.com/office/officeart/2005/8/layout/hierarchy3"/>
    <dgm:cxn modelId="{5DAC56B6-E25E-4608-9493-CADF311640AE}" type="presOf" srcId="{6E4D4C26-EB49-43CB-BA61-8D4E19327AAE}" destId="{04F25D65-46E3-4B2A-9379-9A4ABEC9B8BD}" srcOrd="0" destOrd="0" presId="urn:microsoft.com/office/officeart/2005/8/layout/hierarchy3"/>
    <dgm:cxn modelId="{D45488BE-4A66-447C-A298-9FBB2E1136FA}" type="presOf" srcId="{444FBA83-79F2-4757-842E-5D1C2D290C9E}" destId="{9745A132-B4E8-4C93-A1A9-2673B0FCCCCD}" srcOrd="0" destOrd="0" presId="urn:microsoft.com/office/officeart/2005/8/layout/hierarchy3"/>
    <dgm:cxn modelId="{9649C2C4-5C15-4408-8AED-7D6FFF2D36E9}" type="presOf" srcId="{650DCD17-B8B9-45C1-98F4-1D506B12B3A8}" destId="{745CCC4F-AE8A-49C7-BC4C-6DC659CB7987}" srcOrd="0" destOrd="0" presId="urn:microsoft.com/office/officeart/2005/8/layout/hierarchy3"/>
    <dgm:cxn modelId="{2E6948C8-84FD-4332-8A30-4D876AB149F3}" type="presOf" srcId="{9F8E1E59-1477-4FF7-A234-703C55C0C460}" destId="{A94B2532-CFDD-4400-A476-F7C493E99B18}" srcOrd="0" destOrd="0" presId="urn:microsoft.com/office/officeart/2005/8/layout/hierarchy3"/>
    <dgm:cxn modelId="{36F026CA-861E-444F-A1F6-56863B4A976E}" type="presOf" srcId="{CF42F9D0-A199-2F4A-8978-1DD48DAD50C8}" destId="{B375FCC4-8398-A64F-84C0-9D8B9BE19129}" srcOrd="0" destOrd="0" presId="urn:microsoft.com/office/officeart/2005/8/layout/hierarchy3"/>
    <dgm:cxn modelId="{31CD19CE-EAE3-4296-BB63-E6B9FD7265B7}" srcId="{6E958FBE-0361-44C0-A299-CCD530D0F8A4}" destId="{162CA81C-98B1-4740-B73E-60A59D3DEAB6}" srcOrd="0" destOrd="0" parTransId="{9F8E1E59-1477-4FF7-A234-703C55C0C460}" sibTransId="{F8E0F0F6-D576-47D2-8A1A-5114FC840B8D}"/>
    <dgm:cxn modelId="{0653B9CF-A6CF-4479-B439-7B1B31FDDE33}" srcId="{6513F9E8-AAC2-4D97-A4C0-21107C65945F}" destId="{84D5FDA9-F02A-4F93-BC84-204401F1911D}" srcOrd="0" destOrd="0" parTransId="{5B27B8AA-7A29-4EC3-A2DD-CC37DD2469DF}" sibTransId="{B7B5A584-1744-4F7E-BCF4-3C5073B27602}"/>
    <dgm:cxn modelId="{9F1846D1-4254-46CA-BEA0-59253F92451E}" srcId="{6E958FBE-0361-44C0-A299-CCD530D0F8A4}" destId="{DD596F4B-ADCB-4BC3-ACC3-26FD6C08B54C}" srcOrd="1" destOrd="0" parTransId="{650DCD17-B8B9-45C1-98F4-1D506B12B3A8}" sibTransId="{21615F9E-9D04-4BA1-A79B-A02B49640CEA}"/>
    <dgm:cxn modelId="{D41FE7D2-AA8B-4782-94C0-D36904600909}" type="presOf" srcId="{4B5ABA90-C94D-42C6-819D-A033150A9A2F}" destId="{2BC896E9-49A4-40BA-B10F-6BF275277671}" srcOrd="0" destOrd="0" presId="urn:microsoft.com/office/officeart/2005/8/layout/hierarchy3"/>
    <dgm:cxn modelId="{656724D3-C3FE-4842-943E-61FE341522B4}" type="presOf" srcId="{6513F9E8-AAC2-4D97-A4C0-21107C65945F}" destId="{464EDD6E-F581-44C9-BB5C-8E57ED866483}" srcOrd="0" destOrd="0" presId="urn:microsoft.com/office/officeart/2005/8/layout/hierarchy3"/>
    <dgm:cxn modelId="{90B6EFD6-33FD-4C2F-A3A0-F27C47C44FBB}" srcId="{6513F9E8-AAC2-4D97-A4C0-21107C65945F}" destId="{88EDE454-98A0-45E6-AE25-9AB6B80A8B37}" srcOrd="2" destOrd="0" parTransId="{6E4D4C26-EB49-43CB-BA61-8D4E19327AAE}" sibTransId="{22A11838-3161-44B3-898D-493FFED27175}"/>
    <dgm:cxn modelId="{40DADAE1-86FE-45FD-9DB8-6828ACC77A94}" type="presOf" srcId="{5F16E669-7AEA-49E7-8735-A479307F68EC}" destId="{D302F0AF-C1DC-4206-B253-3C49D395E564}" srcOrd="0" destOrd="0" presId="urn:microsoft.com/office/officeart/2005/8/layout/hierarchy3"/>
    <dgm:cxn modelId="{26AF12E3-E6FC-48A9-B468-A6B3B9E12617}" type="presOf" srcId="{EA29F919-3185-4EBF-B949-2E2B2647C07C}" destId="{0CD7DA96-2A40-411F-9E65-13F02F2FA2FA}" srcOrd="0" destOrd="0" presId="urn:microsoft.com/office/officeart/2005/8/layout/hierarchy3"/>
    <dgm:cxn modelId="{95805EE4-1BCE-4367-A80C-AA4F4635513F}" type="presOf" srcId="{4AA13675-1A38-4403-8F5C-30D16A45D51E}" destId="{5ACD6AD5-592A-4AA4-8789-4CAD70BDD21B}" srcOrd="0" destOrd="0" presId="urn:microsoft.com/office/officeart/2005/8/layout/hierarchy3"/>
    <dgm:cxn modelId="{8E4E5DE9-7BB2-451D-98B0-A5A8EADA688B}" type="presOf" srcId="{370A51D3-1E5A-4303-A627-DF52CED1A3B9}" destId="{10096C2A-14EF-4552-9AD9-8EF36E4BB2F9}" srcOrd="0" destOrd="0" presId="urn:microsoft.com/office/officeart/2005/8/layout/hierarchy3"/>
    <dgm:cxn modelId="{C9A729EA-475E-4713-ADA5-43A683CCB460}" type="presOf" srcId="{4BE7A4F4-D2AF-4CAA-BADB-6C83DFD95E23}" destId="{AA510253-DA81-4ECB-94EB-46DC5469B48B}" srcOrd="0" destOrd="0" presId="urn:microsoft.com/office/officeart/2005/8/layout/hierarchy3"/>
    <dgm:cxn modelId="{711008F3-26D7-4C31-BA59-878AD19548EF}" type="presOf" srcId="{88EDE454-98A0-45E6-AE25-9AB6B80A8B37}" destId="{F4324951-A24A-47D0-9505-A316128196A9}" srcOrd="0" destOrd="0" presId="urn:microsoft.com/office/officeart/2005/8/layout/hierarchy3"/>
    <dgm:cxn modelId="{3C4007F5-4923-4B9F-A76E-1ABCA621578C}" srcId="{6513F9E8-AAC2-4D97-A4C0-21107C65945F}" destId="{370A51D3-1E5A-4303-A627-DF52CED1A3B9}" srcOrd="5" destOrd="0" parTransId="{5F16E669-7AEA-49E7-8735-A479307F68EC}" sibTransId="{5CD0786F-76A9-4004-A68F-E466C90DD78C}"/>
    <dgm:cxn modelId="{D6AFD4E7-F92A-4BBC-B130-47C14DF2090A}" type="presParOf" srcId="{79A51BBF-9B92-47FA-B070-1103B7D3ED10}" destId="{B0EA08A6-9A0E-4C64-865D-9523759476D5}" srcOrd="0" destOrd="0" presId="urn:microsoft.com/office/officeart/2005/8/layout/hierarchy3"/>
    <dgm:cxn modelId="{AE17A9CE-9B11-4B52-B15F-497DD4982EEC}" type="presParOf" srcId="{B0EA08A6-9A0E-4C64-865D-9523759476D5}" destId="{A6A38D36-0562-4363-98B6-19EC25A76100}" srcOrd="0" destOrd="0" presId="urn:microsoft.com/office/officeart/2005/8/layout/hierarchy3"/>
    <dgm:cxn modelId="{074531DA-C9B5-440D-B9EA-87B7A3EEBD2F}" type="presParOf" srcId="{A6A38D36-0562-4363-98B6-19EC25A76100}" destId="{6555F2F0-68EA-40D6-9FA7-FCCEB2FCF980}" srcOrd="0" destOrd="0" presId="urn:microsoft.com/office/officeart/2005/8/layout/hierarchy3"/>
    <dgm:cxn modelId="{16748273-15DA-4570-A471-5FF5DDC485A5}" type="presParOf" srcId="{A6A38D36-0562-4363-98B6-19EC25A76100}" destId="{AE5A6189-AAD4-4965-A8F0-EEE740413181}" srcOrd="1" destOrd="0" presId="urn:microsoft.com/office/officeart/2005/8/layout/hierarchy3"/>
    <dgm:cxn modelId="{12F37695-C66F-41D2-B172-53C712CD4547}" type="presParOf" srcId="{B0EA08A6-9A0E-4C64-865D-9523759476D5}" destId="{C7A93951-4811-419E-97FC-3114ECC1EE1E}" srcOrd="1" destOrd="0" presId="urn:microsoft.com/office/officeart/2005/8/layout/hierarchy3"/>
    <dgm:cxn modelId="{FB2BDB2B-6CD9-4757-94EF-40A8E4612D1C}" type="presParOf" srcId="{C7A93951-4811-419E-97FC-3114ECC1EE1E}" destId="{A94B2532-CFDD-4400-A476-F7C493E99B18}" srcOrd="0" destOrd="0" presId="urn:microsoft.com/office/officeart/2005/8/layout/hierarchy3"/>
    <dgm:cxn modelId="{59C16665-8B82-49B2-A44C-E88B51D6C35D}" type="presParOf" srcId="{C7A93951-4811-419E-97FC-3114ECC1EE1E}" destId="{C22184D1-1D37-49D3-B87C-4B40746556D2}" srcOrd="1" destOrd="0" presId="urn:microsoft.com/office/officeart/2005/8/layout/hierarchy3"/>
    <dgm:cxn modelId="{BFAAC441-1DC1-43A9-B8FC-114932508456}" type="presParOf" srcId="{C7A93951-4811-419E-97FC-3114ECC1EE1E}" destId="{745CCC4F-AE8A-49C7-BC4C-6DC659CB7987}" srcOrd="2" destOrd="0" presId="urn:microsoft.com/office/officeart/2005/8/layout/hierarchy3"/>
    <dgm:cxn modelId="{9DF02A91-20ED-4C1A-B5DA-6073C337A46C}" type="presParOf" srcId="{C7A93951-4811-419E-97FC-3114ECC1EE1E}" destId="{CEF2930E-491F-4AA8-8DE6-6A343193147D}" srcOrd="3" destOrd="0" presId="urn:microsoft.com/office/officeart/2005/8/layout/hierarchy3"/>
    <dgm:cxn modelId="{2F11A694-1F53-0941-A977-9C073FB7A4C5}" type="presParOf" srcId="{C7A93951-4811-419E-97FC-3114ECC1EE1E}" destId="{B375FCC4-8398-A64F-84C0-9D8B9BE19129}" srcOrd="4" destOrd="0" presId="urn:microsoft.com/office/officeart/2005/8/layout/hierarchy3"/>
    <dgm:cxn modelId="{00D6A694-E8BB-A146-B6F1-C77A9B46A43D}" type="presParOf" srcId="{C7A93951-4811-419E-97FC-3114ECC1EE1E}" destId="{00DDAD67-CEEB-3245-809B-B4AF56A9E1F2}" srcOrd="5" destOrd="0" presId="urn:microsoft.com/office/officeart/2005/8/layout/hierarchy3"/>
    <dgm:cxn modelId="{1653F6AA-79F6-4D67-B4AE-116A84F36F27}" type="presParOf" srcId="{79A51BBF-9B92-47FA-B070-1103B7D3ED10}" destId="{7BEED3AB-D5ED-4C66-A6CC-24F15FA7F1D2}" srcOrd="1" destOrd="0" presId="urn:microsoft.com/office/officeart/2005/8/layout/hierarchy3"/>
    <dgm:cxn modelId="{A95B29F5-0985-4F61-9F8C-36F0053EC5B4}" type="presParOf" srcId="{7BEED3AB-D5ED-4C66-A6CC-24F15FA7F1D2}" destId="{1F3E7CD3-2E0D-40CF-B248-065BC3E03193}" srcOrd="0" destOrd="0" presId="urn:microsoft.com/office/officeart/2005/8/layout/hierarchy3"/>
    <dgm:cxn modelId="{46290D5D-3971-477C-A2C8-CD7170E8A0FC}" type="presParOf" srcId="{1F3E7CD3-2E0D-40CF-B248-065BC3E03193}" destId="{464EDD6E-F581-44C9-BB5C-8E57ED866483}" srcOrd="0" destOrd="0" presId="urn:microsoft.com/office/officeart/2005/8/layout/hierarchy3"/>
    <dgm:cxn modelId="{EBE3CDFE-7565-4288-B266-AE66CBDF5F53}" type="presParOf" srcId="{1F3E7CD3-2E0D-40CF-B248-065BC3E03193}" destId="{A0546703-7D05-4DB7-97AF-45E060C89A10}" srcOrd="1" destOrd="0" presId="urn:microsoft.com/office/officeart/2005/8/layout/hierarchy3"/>
    <dgm:cxn modelId="{7BC43381-F803-4F33-9881-285B2C10D03E}" type="presParOf" srcId="{7BEED3AB-D5ED-4C66-A6CC-24F15FA7F1D2}" destId="{DF4BC442-9000-48AD-8E02-0B8A49642E21}" srcOrd="1" destOrd="0" presId="urn:microsoft.com/office/officeart/2005/8/layout/hierarchy3"/>
    <dgm:cxn modelId="{87B749D0-B3BC-456D-A5BF-6FACD8498D18}" type="presParOf" srcId="{DF4BC442-9000-48AD-8E02-0B8A49642E21}" destId="{A70F1660-F5FF-4D22-8ECD-B5C858E92566}" srcOrd="0" destOrd="0" presId="urn:microsoft.com/office/officeart/2005/8/layout/hierarchy3"/>
    <dgm:cxn modelId="{EE9259CB-E0C6-4F2E-9673-39D6F76AB777}" type="presParOf" srcId="{DF4BC442-9000-48AD-8E02-0B8A49642E21}" destId="{0FD32320-34E3-4256-8C0C-2D0A97281286}" srcOrd="1" destOrd="0" presId="urn:microsoft.com/office/officeart/2005/8/layout/hierarchy3"/>
    <dgm:cxn modelId="{F6EC0270-4CBC-4C11-A0CA-0247408AED60}" type="presParOf" srcId="{DF4BC442-9000-48AD-8E02-0B8A49642E21}" destId="{0EE4CAB3-6E8B-447C-AEE1-2A7EFA9E4CD4}" srcOrd="2" destOrd="0" presId="urn:microsoft.com/office/officeart/2005/8/layout/hierarchy3"/>
    <dgm:cxn modelId="{CD207275-9B03-4CB7-B52D-F17DDD862167}" type="presParOf" srcId="{DF4BC442-9000-48AD-8E02-0B8A49642E21}" destId="{5ACD6AD5-592A-4AA4-8789-4CAD70BDD21B}" srcOrd="3" destOrd="0" presId="urn:microsoft.com/office/officeart/2005/8/layout/hierarchy3"/>
    <dgm:cxn modelId="{0B0DD526-021E-4512-BE06-5E6AD30B0A81}" type="presParOf" srcId="{DF4BC442-9000-48AD-8E02-0B8A49642E21}" destId="{04F25D65-46E3-4B2A-9379-9A4ABEC9B8BD}" srcOrd="4" destOrd="0" presId="urn:microsoft.com/office/officeart/2005/8/layout/hierarchy3"/>
    <dgm:cxn modelId="{3701958F-DAD5-4079-B909-4ABA381ED79B}" type="presParOf" srcId="{DF4BC442-9000-48AD-8E02-0B8A49642E21}" destId="{F4324951-A24A-47D0-9505-A316128196A9}" srcOrd="5" destOrd="0" presId="urn:microsoft.com/office/officeart/2005/8/layout/hierarchy3"/>
    <dgm:cxn modelId="{79F2727C-9C40-4C2E-9F1D-B9E541097721}" type="presParOf" srcId="{DF4BC442-9000-48AD-8E02-0B8A49642E21}" destId="{AA510253-DA81-4ECB-94EB-46DC5469B48B}" srcOrd="6" destOrd="0" presId="urn:microsoft.com/office/officeart/2005/8/layout/hierarchy3"/>
    <dgm:cxn modelId="{D27C8455-DD41-434A-9190-D7716771892D}" type="presParOf" srcId="{DF4BC442-9000-48AD-8E02-0B8A49642E21}" destId="{5BAB7E81-7C74-4434-993F-C6AE8B4861DF}" srcOrd="7" destOrd="0" presId="urn:microsoft.com/office/officeart/2005/8/layout/hierarchy3"/>
    <dgm:cxn modelId="{089B907B-F8C2-4366-A661-FDF1F91B93CC}" type="presParOf" srcId="{DF4BC442-9000-48AD-8E02-0B8A49642E21}" destId="{860F53F8-FA40-4451-9BE6-7C9C34401183}" srcOrd="8" destOrd="0" presId="urn:microsoft.com/office/officeart/2005/8/layout/hierarchy3"/>
    <dgm:cxn modelId="{F7666C6E-35DF-498F-B34D-C60054E6EF57}" type="presParOf" srcId="{DF4BC442-9000-48AD-8E02-0B8A49642E21}" destId="{C0ED45C9-0E32-424E-AA46-1AD5E50ACAFA}" srcOrd="9" destOrd="0" presId="urn:microsoft.com/office/officeart/2005/8/layout/hierarchy3"/>
    <dgm:cxn modelId="{20328819-89C2-4C57-90CD-87F3DA843242}" type="presParOf" srcId="{DF4BC442-9000-48AD-8E02-0B8A49642E21}" destId="{D302F0AF-C1DC-4206-B253-3C49D395E564}" srcOrd="10" destOrd="0" presId="urn:microsoft.com/office/officeart/2005/8/layout/hierarchy3"/>
    <dgm:cxn modelId="{D8133876-C619-4EA8-AA29-228B0843DDF0}" type="presParOf" srcId="{DF4BC442-9000-48AD-8E02-0B8A49642E21}" destId="{10096C2A-14EF-4552-9AD9-8EF36E4BB2F9}" srcOrd="11" destOrd="0" presId="urn:microsoft.com/office/officeart/2005/8/layout/hierarchy3"/>
    <dgm:cxn modelId="{73DE02F2-F9B2-444B-AC00-77084798613B}" type="presParOf" srcId="{DF4BC442-9000-48AD-8E02-0B8A49642E21}" destId="{5DE2895D-9F34-4A84-9E37-7D24F9646BDB}" srcOrd="12" destOrd="0" presId="urn:microsoft.com/office/officeart/2005/8/layout/hierarchy3"/>
    <dgm:cxn modelId="{E60A7AC3-0287-4CD7-9384-1FC531104C09}" type="presParOf" srcId="{DF4BC442-9000-48AD-8E02-0B8A49642E21}" destId="{2BC896E9-49A4-40BA-B10F-6BF275277671}" srcOrd="13" destOrd="0" presId="urn:microsoft.com/office/officeart/2005/8/layout/hierarchy3"/>
    <dgm:cxn modelId="{65782C8F-E76E-47DF-996D-A1AB9D6B9203}" type="presParOf" srcId="{DF4BC442-9000-48AD-8E02-0B8A49642E21}" destId="{0CD7DA96-2A40-411F-9E65-13F02F2FA2FA}" srcOrd="14" destOrd="0" presId="urn:microsoft.com/office/officeart/2005/8/layout/hierarchy3"/>
    <dgm:cxn modelId="{EC8900E9-1464-426E-9BFF-221A2C6842E7}" type="presParOf" srcId="{DF4BC442-9000-48AD-8E02-0B8A49642E21}" destId="{9745A132-B4E8-4C93-A1A9-2673B0FCCCCD}" srcOrd="15" destOrd="0" presId="urn:microsoft.com/office/officeart/2005/8/layout/hierarchy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B490D-1693-3944-A021-54B36A71B5B4}" type="doc">
      <dgm:prSet loTypeId="urn:microsoft.com/office/officeart/2005/8/layout/chevron2" loCatId="" qsTypeId="urn:microsoft.com/office/officeart/2005/8/quickstyle/simple1" qsCatId="simple" csTypeId="urn:microsoft.com/office/officeart/2005/8/colors/colorful4" csCatId="colorful" phldr="1"/>
      <dgm:spPr/>
      <dgm:t>
        <a:bodyPr/>
        <a:lstStyle/>
        <a:p>
          <a:endParaRPr lang="en-GB"/>
        </a:p>
      </dgm:t>
    </dgm:pt>
    <dgm:pt modelId="{7A9747A1-BC29-9D4C-8943-11CFD3FDA56E}">
      <dgm:prSet phldrT="[Text]" custT="1"/>
      <dgm:spPr/>
      <dgm:t>
        <a:bodyPr/>
        <a:lstStyle/>
        <a:p>
          <a:r>
            <a:rPr lang="en-GB" sz="800" dirty="0">
              <a:latin typeface="+mj-lt"/>
            </a:rPr>
            <a:t>Cause</a:t>
          </a:r>
        </a:p>
      </dgm:t>
    </dgm:pt>
    <dgm:pt modelId="{B784C2BA-F504-6C44-8B7F-FF9BA92785C5}" type="parTrans" cxnId="{1CBE45F3-6624-E44F-90FF-50194C457005}">
      <dgm:prSet/>
      <dgm:spPr/>
      <dgm:t>
        <a:bodyPr/>
        <a:lstStyle/>
        <a:p>
          <a:endParaRPr lang="en-GB" sz="800">
            <a:latin typeface="+mj-lt"/>
          </a:endParaRPr>
        </a:p>
      </dgm:t>
    </dgm:pt>
    <dgm:pt modelId="{EBA025DF-F4E8-CF42-9E8A-9648C440DCFA}" type="sibTrans" cxnId="{1CBE45F3-6624-E44F-90FF-50194C457005}">
      <dgm:prSet/>
      <dgm:spPr/>
      <dgm:t>
        <a:bodyPr/>
        <a:lstStyle/>
        <a:p>
          <a:endParaRPr lang="en-GB" sz="800">
            <a:latin typeface="+mj-lt"/>
          </a:endParaRPr>
        </a:p>
      </dgm:t>
    </dgm:pt>
    <dgm:pt modelId="{32244936-110F-3B49-8E9F-470EA06827E4}">
      <dgm:prSet phldrT="[Text]" custT="1"/>
      <dgm:spPr>
        <a:noFill/>
      </dgm:spPr>
      <dgm:t>
        <a:bodyPr/>
        <a:lstStyle/>
        <a:p>
          <a:r>
            <a:rPr lang="en-GB" sz="800" dirty="0">
              <a:latin typeface="+mj-lt"/>
            </a:rPr>
            <a:t>Wind</a:t>
          </a:r>
        </a:p>
      </dgm:t>
    </dgm:pt>
    <dgm:pt modelId="{A81D24FF-67C7-2743-ADF3-298271D29FB1}" type="parTrans" cxnId="{FB3D9173-CADA-8A4A-9B20-8278E82BFAFA}">
      <dgm:prSet/>
      <dgm:spPr/>
      <dgm:t>
        <a:bodyPr/>
        <a:lstStyle/>
        <a:p>
          <a:endParaRPr lang="en-GB" sz="800">
            <a:latin typeface="+mj-lt"/>
          </a:endParaRPr>
        </a:p>
      </dgm:t>
    </dgm:pt>
    <dgm:pt modelId="{B0BA8FF7-2C57-B444-9BFE-A34E734DCB53}" type="sibTrans" cxnId="{FB3D9173-CADA-8A4A-9B20-8278E82BFAFA}">
      <dgm:prSet/>
      <dgm:spPr/>
      <dgm:t>
        <a:bodyPr/>
        <a:lstStyle/>
        <a:p>
          <a:endParaRPr lang="en-GB" sz="800">
            <a:latin typeface="+mj-lt"/>
          </a:endParaRPr>
        </a:p>
      </dgm:t>
    </dgm:pt>
    <dgm:pt modelId="{9553582C-0E35-1540-85F8-70A929F92C88}">
      <dgm:prSet phldrT="[Text]" custT="1"/>
      <dgm:spPr>
        <a:noFill/>
      </dgm:spPr>
      <dgm:t>
        <a:bodyPr/>
        <a:lstStyle/>
        <a:p>
          <a:r>
            <a:rPr lang="en-GB" sz="800" dirty="0">
              <a:latin typeface="+mj-lt"/>
            </a:rPr>
            <a:t>Heavy Rain</a:t>
          </a:r>
        </a:p>
      </dgm:t>
    </dgm:pt>
    <dgm:pt modelId="{B98477DC-9525-264A-9848-B0E4B9B40762}" type="parTrans" cxnId="{F737714F-113E-2042-B519-38886576EFB1}">
      <dgm:prSet/>
      <dgm:spPr/>
      <dgm:t>
        <a:bodyPr/>
        <a:lstStyle/>
        <a:p>
          <a:endParaRPr lang="en-GB" sz="800">
            <a:latin typeface="+mj-lt"/>
          </a:endParaRPr>
        </a:p>
      </dgm:t>
    </dgm:pt>
    <dgm:pt modelId="{C533EBB1-11F9-7340-8F3E-A19104CD2916}" type="sibTrans" cxnId="{F737714F-113E-2042-B519-38886576EFB1}">
      <dgm:prSet/>
      <dgm:spPr/>
      <dgm:t>
        <a:bodyPr/>
        <a:lstStyle/>
        <a:p>
          <a:endParaRPr lang="en-GB" sz="800">
            <a:latin typeface="+mj-lt"/>
          </a:endParaRPr>
        </a:p>
      </dgm:t>
    </dgm:pt>
    <dgm:pt modelId="{DB303709-52EA-1342-9907-7A60F040C415}">
      <dgm:prSet phldrT="[Text]" custT="1"/>
      <dgm:spPr/>
      <dgm:t>
        <a:bodyPr/>
        <a:lstStyle/>
        <a:p>
          <a:r>
            <a:rPr lang="en-GB" sz="800" dirty="0">
              <a:latin typeface="+mj-lt"/>
            </a:rPr>
            <a:t>Impacts</a:t>
          </a:r>
        </a:p>
      </dgm:t>
    </dgm:pt>
    <dgm:pt modelId="{25067B3E-E777-9547-A39D-E31D5AADF532}" type="parTrans" cxnId="{983FC0BE-56A1-B849-B24C-91822DD9C81D}">
      <dgm:prSet/>
      <dgm:spPr/>
      <dgm:t>
        <a:bodyPr/>
        <a:lstStyle/>
        <a:p>
          <a:endParaRPr lang="en-GB" sz="800">
            <a:latin typeface="+mj-lt"/>
          </a:endParaRPr>
        </a:p>
      </dgm:t>
    </dgm:pt>
    <dgm:pt modelId="{A194692A-D205-8A43-8B69-6DC1D70F4FA4}" type="sibTrans" cxnId="{983FC0BE-56A1-B849-B24C-91822DD9C81D}">
      <dgm:prSet/>
      <dgm:spPr/>
      <dgm:t>
        <a:bodyPr/>
        <a:lstStyle/>
        <a:p>
          <a:endParaRPr lang="en-GB" sz="800">
            <a:latin typeface="+mj-lt"/>
          </a:endParaRPr>
        </a:p>
      </dgm:t>
    </dgm:pt>
    <dgm:pt modelId="{771F10A9-FA86-9C42-BC86-C17057B78FAB}">
      <dgm:prSet phldrT="[Text]" custT="1"/>
      <dgm:spPr>
        <a:noFill/>
      </dgm:spPr>
      <dgm:t>
        <a:bodyPr/>
        <a:lstStyle/>
        <a:p>
          <a:r>
            <a:rPr lang="en-GB" sz="800" dirty="0">
              <a:latin typeface="+mj-lt"/>
            </a:rPr>
            <a:t>Soil is less fertile = hard to grow crops = farmers cannot earn a living = poverty rates increase</a:t>
          </a:r>
        </a:p>
      </dgm:t>
    </dgm:pt>
    <dgm:pt modelId="{557F9565-069E-FD47-BF9D-51DCFC442FAC}" type="parTrans" cxnId="{ADF76B4E-AF70-CB4D-AFA9-1059337B2301}">
      <dgm:prSet/>
      <dgm:spPr/>
      <dgm:t>
        <a:bodyPr/>
        <a:lstStyle/>
        <a:p>
          <a:endParaRPr lang="en-GB" sz="800">
            <a:latin typeface="+mj-lt"/>
          </a:endParaRPr>
        </a:p>
      </dgm:t>
    </dgm:pt>
    <dgm:pt modelId="{1F72F210-D248-5C42-B5D9-2CF2B1479696}" type="sibTrans" cxnId="{ADF76B4E-AF70-CB4D-AFA9-1059337B2301}">
      <dgm:prSet/>
      <dgm:spPr/>
      <dgm:t>
        <a:bodyPr/>
        <a:lstStyle/>
        <a:p>
          <a:endParaRPr lang="en-GB" sz="800">
            <a:latin typeface="+mj-lt"/>
          </a:endParaRPr>
        </a:p>
      </dgm:t>
    </dgm:pt>
    <dgm:pt modelId="{8A3E3CB6-88C8-5446-922D-841CFEC02ED2}">
      <dgm:prSet phldrT="[Text]" custT="1"/>
      <dgm:spPr/>
      <dgm:t>
        <a:bodyPr/>
        <a:lstStyle/>
        <a:p>
          <a:r>
            <a:rPr lang="en-GB" sz="800" dirty="0">
              <a:latin typeface="+mj-lt"/>
            </a:rPr>
            <a:t>Responses</a:t>
          </a:r>
        </a:p>
      </dgm:t>
    </dgm:pt>
    <dgm:pt modelId="{CBCA95DC-B877-6649-90D3-0CB323A61CE4}" type="parTrans" cxnId="{75C54D01-30AD-3B46-A48B-5A271FF876D7}">
      <dgm:prSet/>
      <dgm:spPr/>
      <dgm:t>
        <a:bodyPr/>
        <a:lstStyle/>
        <a:p>
          <a:endParaRPr lang="en-GB" sz="800">
            <a:latin typeface="+mj-lt"/>
          </a:endParaRPr>
        </a:p>
      </dgm:t>
    </dgm:pt>
    <dgm:pt modelId="{5ACBD9E9-77EF-FE44-994E-7069D45B1518}" type="sibTrans" cxnId="{75C54D01-30AD-3B46-A48B-5A271FF876D7}">
      <dgm:prSet/>
      <dgm:spPr/>
      <dgm:t>
        <a:bodyPr/>
        <a:lstStyle/>
        <a:p>
          <a:endParaRPr lang="en-GB" sz="800">
            <a:latin typeface="+mj-lt"/>
          </a:endParaRPr>
        </a:p>
      </dgm:t>
    </dgm:pt>
    <dgm:pt modelId="{DBCD324D-66CE-FC49-BCDC-12A4F941DD26}">
      <dgm:prSet phldrT="[Text]" custT="1"/>
      <dgm:spPr>
        <a:noFill/>
      </dgm:spPr>
      <dgm:t>
        <a:bodyPr/>
        <a:lstStyle/>
        <a:p>
          <a:r>
            <a:rPr lang="en-GB" sz="800" dirty="0">
              <a:latin typeface="+mj-lt"/>
            </a:rPr>
            <a:t>COVAMS - Training for locals on what causes soil erosion </a:t>
          </a:r>
        </a:p>
      </dgm:t>
    </dgm:pt>
    <dgm:pt modelId="{7A394EFD-B1C9-AA4B-BF35-B14ABC13E935}" type="parTrans" cxnId="{194AF2BB-76AD-EC45-A220-6728CDDCFD4D}">
      <dgm:prSet/>
      <dgm:spPr/>
      <dgm:t>
        <a:bodyPr/>
        <a:lstStyle/>
        <a:p>
          <a:endParaRPr lang="en-GB" sz="800">
            <a:latin typeface="+mj-lt"/>
          </a:endParaRPr>
        </a:p>
      </dgm:t>
    </dgm:pt>
    <dgm:pt modelId="{8EBB3C7D-0AF8-5B4E-A63F-3559780C8A07}" type="sibTrans" cxnId="{194AF2BB-76AD-EC45-A220-6728CDDCFD4D}">
      <dgm:prSet/>
      <dgm:spPr/>
      <dgm:t>
        <a:bodyPr/>
        <a:lstStyle/>
        <a:p>
          <a:endParaRPr lang="en-GB" sz="800">
            <a:latin typeface="+mj-lt"/>
          </a:endParaRPr>
        </a:p>
      </dgm:t>
    </dgm:pt>
    <dgm:pt modelId="{2F549768-CE4B-5244-BFEC-DA3D193A2A09}">
      <dgm:prSet custT="1"/>
      <dgm:spPr>
        <a:noFill/>
      </dgm:spPr>
      <dgm:t>
        <a:bodyPr/>
        <a:lstStyle/>
        <a:p>
          <a:pPr>
            <a:buFont typeface="Symbol" pitchFamily="2" charset="2"/>
            <a:buChar char=""/>
          </a:pPr>
          <a:r>
            <a:rPr lang="en-GB" sz="800" dirty="0">
              <a:latin typeface="+mj-lt"/>
            </a:rPr>
            <a:t>Training for locals on how to plough, plant and build terraces</a:t>
          </a:r>
        </a:p>
      </dgm:t>
    </dgm:pt>
    <dgm:pt modelId="{E8DBB01E-B1FE-A346-B4E8-E70B634B050D}" type="parTrans" cxnId="{D29749E4-190A-E949-8783-A6FE1A8AC4ED}">
      <dgm:prSet/>
      <dgm:spPr/>
      <dgm:t>
        <a:bodyPr/>
        <a:lstStyle/>
        <a:p>
          <a:endParaRPr lang="en-GB"/>
        </a:p>
      </dgm:t>
    </dgm:pt>
    <dgm:pt modelId="{5C91455E-EA38-DC42-8F5D-B169D5CFB23E}" type="sibTrans" cxnId="{D29749E4-190A-E949-8783-A6FE1A8AC4ED}">
      <dgm:prSet/>
      <dgm:spPr/>
      <dgm:t>
        <a:bodyPr/>
        <a:lstStyle/>
        <a:p>
          <a:endParaRPr lang="en-GB"/>
        </a:p>
      </dgm:t>
    </dgm:pt>
    <dgm:pt modelId="{F98CB9BD-B7A4-864A-BC4A-2F722A8F1287}">
      <dgm:prSet custT="1"/>
      <dgm:spPr>
        <a:noFill/>
      </dgm:spPr>
      <dgm:t>
        <a:bodyPr/>
        <a:lstStyle/>
        <a:p>
          <a:pPr>
            <a:buFont typeface="Symbol" pitchFamily="2" charset="2"/>
            <a:buChar char=""/>
          </a:pPr>
          <a:r>
            <a:rPr lang="en-GB" sz="800" dirty="0">
              <a:latin typeface="+mj-lt"/>
            </a:rPr>
            <a:t>Supply locals with tree seedlings to speed up </a:t>
          </a:r>
          <a:r>
            <a:rPr lang="en-GB" sz="800" dirty="0" err="1">
              <a:latin typeface="+mj-lt"/>
            </a:rPr>
            <a:t>reafforestation</a:t>
          </a:r>
          <a:r>
            <a:rPr lang="en-GB" sz="800" dirty="0">
              <a:latin typeface="+mj-lt"/>
            </a:rPr>
            <a:t>. </a:t>
          </a:r>
        </a:p>
      </dgm:t>
    </dgm:pt>
    <dgm:pt modelId="{8E17F346-B614-7245-8D9D-5F11B1480C4A}" type="parTrans" cxnId="{884C040F-FE6A-5149-8F59-E28F6DCC991B}">
      <dgm:prSet/>
      <dgm:spPr/>
      <dgm:t>
        <a:bodyPr/>
        <a:lstStyle/>
        <a:p>
          <a:endParaRPr lang="en-GB"/>
        </a:p>
      </dgm:t>
    </dgm:pt>
    <dgm:pt modelId="{66C52FA1-858A-F441-A088-911556F9D808}" type="sibTrans" cxnId="{884C040F-FE6A-5149-8F59-E28F6DCC991B}">
      <dgm:prSet/>
      <dgm:spPr/>
      <dgm:t>
        <a:bodyPr/>
        <a:lstStyle/>
        <a:p>
          <a:endParaRPr lang="en-GB"/>
        </a:p>
      </dgm:t>
    </dgm:pt>
    <dgm:pt modelId="{7B98BA0A-DA77-6C49-8E42-DAE4082CC6F7}" type="pres">
      <dgm:prSet presAssocID="{C97B490D-1693-3944-A021-54B36A71B5B4}" presName="linearFlow" presStyleCnt="0">
        <dgm:presLayoutVars>
          <dgm:dir/>
          <dgm:animLvl val="lvl"/>
          <dgm:resizeHandles val="exact"/>
        </dgm:presLayoutVars>
      </dgm:prSet>
      <dgm:spPr/>
    </dgm:pt>
    <dgm:pt modelId="{E55DDA33-00AD-6B4D-BF4D-65DE172F4F4E}" type="pres">
      <dgm:prSet presAssocID="{7A9747A1-BC29-9D4C-8943-11CFD3FDA56E}" presName="composite" presStyleCnt="0"/>
      <dgm:spPr/>
    </dgm:pt>
    <dgm:pt modelId="{6568E123-296E-C64B-B2D8-71FDA7C92D85}" type="pres">
      <dgm:prSet presAssocID="{7A9747A1-BC29-9D4C-8943-11CFD3FDA56E}" presName="parentText" presStyleLbl="alignNode1" presStyleIdx="0" presStyleCnt="3">
        <dgm:presLayoutVars>
          <dgm:chMax val="1"/>
          <dgm:bulletEnabled val="1"/>
        </dgm:presLayoutVars>
      </dgm:prSet>
      <dgm:spPr/>
    </dgm:pt>
    <dgm:pt modelId="{3FD5BB15-2A08-DF41-8610-FE09284011E6}" type="pres">
      <dgm:prSet presAssocID="{7A9747A1-BC29-9D4C-8943-11CFD3FDA56E}" presName="descendantText" presStyleLbl="alignAcc1" presStyleIdx="0" presStyleCnt="3">
        <dgm:presLayoutVars>
          <dgm:bulletEnabled val="1"/>
        </dgm:presLayoutVars>
      </dgm:prSet>
      <dgm:spPr/>
    </dgm:pt>
    <dgm:pt modelId="{EE315C2F-8E33-4249-A3F2-4C5209C27FBE}" type="pres">
      <dgm:prSet presAssocID="{EBA025DF-F4E8-CF42-9E8A-9648C440DCFA}" presName="sp" presStyleCnt="0"/>
      <dgm:spPr/>
    </dgm:pt>
    <dgm:pt modelId="{0E49EEBC-CB25-E246-B0C9-759019DA7E1C}" type="pres">
      <dgm:prSet presAssocID="{DB303709-52EA-1342-9907-7A60F040C415}" presName="composite" presStyleCnt="0"/>
      <dgm:spPr/>
    </dgm:pt>
    <dgm:pt modelId="{4025738A-68E6-9B49-A16D-366660692DB0}" type="pres">
      <dgm:prSet presAssocID="{DB303709-52EA-1342-9907-7A60F040C415}" presName="parentText" presStyleLbl="alignNode1" presStyleIdx="1" presStyleCnt="3" custLinFactNeighborY="13535">
        <dgm:presLayoutVars>
          <dgm:chMax val="1"/>
          <dgm:bulletEnabled val="1"/>
        </dgm:presLayoutVars>
      </dgm:prSet>
      <dgm:spPr/>
    </dgm:pt>
    <dgm:pt modelId="{078E6EF1-AD58-F64F-BFFF-FD9F4E1EBC0C}" type="pres">
      <dgm:prSet presAssocID="{DB303709-52EA-1342-9907-7A60F040C415}" presName="descendantText" presStyleLbl="alignAcc1" presStyleIdx="1" presStyleCnt="3">
        <dgm:presLayoutVars>
          <dgm:bulletEnabled val="1"/>
        </dgm:presLayoutVars>
      </dgm:prSet>
      <dgm:spPr/>
    </dgm:pt>
    <dgm:pt modelId="{7E979EBE-C5FE-974D-92EA-1ACA4300D61E}" type="pres">
      <dgm:prSet presAssocID="{A194692A-D205-8A43-8B69-6DC1D70F4FA4}" presName="sp" presStyleCnt="0"/>
      <dgm:spPr/>
    </dgm:pt>
    <dgm:pt modelId="{9E60C487-9595-034B-9276-BC7492F63E27}" type="pres">
      <dgm:prSet presAssocID="{8A3E3CB6-88C8-5446-922D-841CFEC02ED2}" presName="composite" presStyleCnt="0"/>
      <dgm:spPr/>
    </dgm:pt>
    <dgm:pt modelId="{181EFA51-895A-0746-85BE-7B00342C3943}" type="pres">
      <dgm:prSet presAssocID="{8A3E3CB6-88C8-5446-922D-841CFEC02ED2}" presName="parentText" presStyleLbl="alignNode1" presStyleIdx="2" presStyleCnt="3">
        <dgm:presLayoutVars>
          <dgm:chMax val="1"/>
          <dgm:bulletEnabled val="1"/>
        </dgm:presLayoutVars>
      </dgm:prSet>
      <dgm:spPr/>
    </dgm:pt>
    <dgm:pt modelId="{790CF14A-3AAF-7644-B427-A1489F269890}" type="pres">
      <dgm:prSet presAssocID="{8A3E3CB6-88C8-5446-922D-841CFEC02ED2}" presName="descendantText" presStyleLbl="alignAcc1" presStyleIdx="2" presStyleCnt="3" custScaleY="184620">
        <dgm:presLayoutVars>
          <dgm:bulletEnabled val="1"/>
        </dgm:presLayoutVars>
      </dgm:prSet>
      <dgm:spPr/>
    </dgm:pt>
  </dgm:ptLst>
  <dgm:cxnLst>
    <dgm:cxn modelId="{75C54D01-30AD-3B46-A48B-5A271FF876D7}" srcId="{C97B490D-1693-3944-A021-54B36A71B5B4}" destId="{8A3E3CB6-88C8-5446-922D-841CFEC02ED2}" srcOrd="2" destOrd="0" parTransId="{CBCA95DC-B877-6649-90D3-0CB323A61CE4}" sibTransId="{5ACBD9E9-77EF-FE44-994E-7069D45B1518}"/>
    <dgm:cxn modelId="{884C040F-FE6A-5149-8F59-E28F6DCC991B}" srcId="{8A3E3CB6-88C8-5446-922D-841CFEC02ED2}" destId="{F98CB9BD-B7A4-864A-BC4A-2F722A8F1287}" srcOrd="2" destOrd="0" parTransId="{8E17F346-B614-7245-8D9D-5F11B1480C4A}" sibTransId="{66C52FA1-858A-F441-A088-911556F9D808}"/>
    <dgm:cxn modelId="{A2A93A15-4FA2-0E40-A8CF-88A420F5AF69}" type="presOf" srcId="{7A9747A1-BC29-9D4C-8943-11CFD3FDA56E}" destId="{6568E123-296E-C64B-B2D8-71FDA7C92D85}" srcOrd="0" destOrd="0" presId="urn:microsoft.com/office/officeart/2005/8/layout/chevron2"/>
    <dgm:cxn modelId="{056CCA23-0511-B64F-B1C1-9675D5C68F36}" type="presOf" srcId="{DB303709-52EA-1342-9907-7A60F040C415}" destId="{4025738A-68E6-9B49-A16D-366660692DB0}" srcOrd="0" destOrd="0" presId="urn:microsoft.com/office/officeart/2005/8/layout/chevron2"/>
    <dgm:cxn modelId="{EC2D8F2B-CBF9-2B43-9623-74BD93CF0E9E}" type="presOf" srcId="{F98CB9BD-B7A4-864A-BC4A-2F722A8F1287}" destId="{790CF14A-3AAF-7644-B427-A1489F269890}" srcOrd="0" destOrd="2" presId="urn:microsoft.com/office/officeart/2005/8/layout/chevron2"/>
    <dgm:cxn modelId="{4A4C9B33-36E2-9648-8C0A-6CBBF65E8AB3}" type="presOf" srcId="{C97B490D-1693-3944-A021-54B36A71B5B4}" destId="{7B98BA0A-DA77-6C49-8E42-DAE4082CC6F7}" srcOrd="0" destOrd="0" presId="urn:microsoft.com/office/officeart/2005/8/layout/chevron2"/>
    <dgm:cxn modelId="{7CB65744-2674-5D4D-9218-83DD6E584242}" type="presOf" srcId="{2F549768-CE4B-5244-BFEC-DA3D193A2A09}" destId="{790CF14A-3AAF-7644-B427-A1489F269890}" srcOrd="0" destOrd="1" presId="urn:microsoft.com/office/officeart/2005/8/layout/chevron2"/>
    <dgm:cxn modelId="{ADF76B4E-AF70-CB4D-AFA9-1059337B2301}" srcId="{DB303709-52EA-1342-9907-7A60F040C415}" destId="{771F10A9-FA86-9C42-BC86-C17057B78FAB}" srcOrd="0" destOrd="0" parTransId="{557F9565-069E-FD47-BF9D-51DCFC442FAC}" sibTransId="{1F72F210-D248-5C42-B5D9-2CF2B1479696}"/>
    <dgm:cxn modelId="{F737714F-113E-2042-B519-38886576EFB1}" srcId="{7A9747A1-BC29-9D4C-8943-11CFD3FDA56E}" destId="{9553582C-0E35-1540-85F8-70A929F92C88}" srcOrd="1" destOrd="0" parTransId="{B98477DC-9525-264A-9848-B0E4B9B40762}" sibTransId="{C533EBB1-11F9-7340-8F3E-A19104CD2916}"/>
    <dgm:cxn modelId="{532A9852-89D7-5B40-84A8-A97A0EF72BEF}" type="presOf" srcId="{9553582C-0E35-1540-85F8-70A929F92C88}" destId="{3FD5BB15-2A08-DF41-8610-FE09284011E6}" srcOrd="0" destOrd="1" presId="urn:microsoft.com/office/officeart/2005/8/layout/chevron2"/>
    <dgm:cxn modelId="{FB3D9173-CADA-8A4A-9B20-8278E82BFAFA}" srcId="{7A9747A1-BC29-9D4C-8943-11CFD3FDA56E}" destId="{32244936-110F-3B49-8E9F-470EA06827E4}" srcOrd="0" destOrd="0" parTransId="{A81D24FF-67C7-2743-ADF3-298271D29FB1}" sibTransId="{B0BA8FF7-2C57-B444-9BFE-A34E734DCB53}"/>
    <dgm:cxn modelId="{1BD5D38C-E8C2-1B4A-96F6-8B566DD607E2}" type="presOf" srcId="{771F10A9-FA86-9C42-BC86-C17057B78FAB}" destId="{078E6EF1-AD58-F64F-BFFF-FD9F4E1EBC0C}" srcOrd="0" destOrd="0" presId="urn:microsoft.com/office/officeart/2005/8/layout/chevron2"/>
    <dgm:cxn modelId="{A93C1399-89D0-E949-B59F-87D3AF61BBB6}" type="presOf" srcId="{32244936-110F-3B49-8E9F-470EA06827E4}" destId="{3FD5BB15-2A08-DF41-8610-FE09284011E6}" srcOrd="0" destOrd="0" presId="urn:microsoft.com/office/officeart/2005/8/layout/chevron2"/>
    <dgm:cxn modelId="{194AF2BB-76AD-EC45-A220-6728CDDCFD4D}" srcId="{8A3E3CB6-88C8-5446-922D-841CFEC02ED2}" destId="{DBCD324D-66CE-FC49-BCDC-12A4F941DD26}" srcOrd="0" destOrd="0" parTransId="{7A394EFD-B1C9-AA4B-BF35-B14ABC13E935}" sibTransId="{8EBB3C7D-0AF8-5B4E-A63F-3559780C8A07}"/>
    <dgm:cxn modelId="{983FC0BE-56A1-B849-B24C-91822DD9C81D}" srcId="{C97B490D-1693-3944-A021-54B36A71B5B4}" destId="{DB303709-52EA-1342-9907-7A60F040C415}" srcOrd="1" destOrd="0" parTransId="{25067B3E-E777-9547-A39D-E31D5AADF532}" sibTransId="{A194692A-D205-8A43-8B69-6DC1D70F4FA4}"/>
    <dgm:cxn modelId="{D29749E4-190A-E949-8783-A6FE1A8AC4ED}" srcId="{8A3E3CB6-88C8-5446-922D-841CFEC02ED2}" destId="{2F549768-CE4B-5244-BFEC-DA3D193A2A09}" srcOrd="1" destOrd="0" parTransId="{E8DBB01E-B1FE-A346-B4E8-E70B634B050D}" sibTransId="{5C91455E-EA38-DC42-8F5D-B169D5CFB23E}"/>
    <dgm:cxn modelId="{A76DD7E5-D40D-B54A-8E97-4BCCA6CF399A}" type="presOf" srcId="{8A3E3CB6-88C8-5446-922D-841CFEC02ED2}" destId="{181EFA51-895A-0746-85BE-7B00342C3943}" srcOrd="0" destOrd="0" presId="urn:microsoft.com/office/officeart/2005/8/layout/chevron2"/>
    <dgm:cxn modelId="{D591FEE6-9DE9-AD40-9AF3-717ABF34613D}" type="presOf" srcId="{DBCD324D-66CE-FC49-BCDC-12A4F941DD26}" destId="{790CF14A-3AAF-7644-B427-A1489F269890}" srcOrd="0" destOrd="0" presId="urn:microsoft.com/office/officeart/2005/8/layout/chevron2"/>
    <dgm:cxn modelId="{1CBE45F3-6624-E44F-90FF-50194C457005}" srcId="{C97B490D-1693-3944-A021-54B36A71B5B4}" destId="{7A9747A1-BC29-9D4C-8943-11CFD3FDA56E}" srcOrd="0" destOrd="0" parTransId="{B784C2BA-F504-6C44-8B7F-FF9BA92785C5}" sibTransId="{EBA025DF-F4E8-CF42-9E8A-9648C440DCFA}"/>
    <dgm:cxn modelId="{A87EF18F-DE31-9347-92D0-B3A7768F1136}" type="presParOf" srcId="{7B98BA0A-DA77-6C49-8E42-DAE4082CC6F7}" destId="{E55DDA33-00AD-6B4D-BF4D-65DE172F4F4E}" srcOrd="0" destOrd="0" presId="urn:microsoft.com/office/officeart/2005/8/layout/chevron2"/>
    <dgm:cxn modelId="{0FCB4A4B-2FB6-FB4B-83AE-BC9D8F851265}" type="presParOf" srcId="{E55DDA33-00AD-6B4D-BF4D-65DE172F4F4E}" destId="{6568E123-296E-C64B-B2D8-71FDA7C92D85}" srcOrd="0" destOrd="0" presId="urn:microsoft.com/office/officeart/2005/8/layout/chevron2"/>
    <dgm:cxn modelId="{9A1D316B-81DF-E546-A214-EA0602C18460}" type="presParOf" srcId="{E55DDA33-00AD-6B4D-BF4D-65DE172F4F4E}" destId="{3FD5BB15-2A08-DF41-8610-FE09284011E6}" srcOrd="1" destOrd="0" presId="urn:microsoft.com/office/officeart/2005/8/layout/chevron2"/>
    <dgm:cxn modelId="{CBD9AB0E-8D74-9340-BC98-EA4FCCAC41DE}" type="presParOf" srcId="{7B98BA0A-DA77-6C49-8E42-DAE4082CC6F7}" destId="{EE315C2F-8E33-4249-A3F2-4C5209C27FBE}" srcOrd="1" destOrd="0" presId="urn:microsoft.com/office/officeart/2005/8/layout/chevron2"/>
    <dgm:cxn modelId="{5F932F81-707B-2845-B6E2-31FB0177B16E}" type="presParOf" srcId="{7B98BA0A-DA77-6C49-8E42-DAE4082CC6F7}" destId="{0E49EEBC-CB25-E246-B0C9-759019DA7E1C}" srcOrd="2" destOrd="0" presId="urn:microsoft.com/office/officeart/2005/8/layout/chevron2"/>
    <dgm:cxn modelId="{A7D5B42D-0863-9946-8249-D5C38058ACAC}" type="presParOf" srcId="{0E49EEBC-CB25-E246-B0C9-759019DA7E1C}" destId="{4025738A-68E6-9B49-A16D-366660692DB0}" srcOrd="0" destOrd="0" presId="urn:microsoft.com/office/officeart/2005/8/layout/chevron2"/>
    <dgm:cxn modelId="{5F3B7060-2F2E-2243-9F19-095B84DA73B9}" type="presParOf" srcId="{0E49EEBC-CB25-E246-B0C9-759019DA7E1C}" destId="{078E6EF1-AD58-F64F-BFFF-FD9F4E1EBC0C}" srcOrd="1" destOrd="0" presId="urn:microsoft.com/office/officeart/2005/8/layout/chevron2"/>
    <dgm:cxn modelId="{077FF453-3206-BF40-BA60-E8EF8275C31F}" type="presParOf" srcId="{7B98BA0A-DA77-6C49-8E42-DAE4082CC6F7}" destId="{7E979EBE-C5FE-974D-92EA-1ACA4300D61E}" srcOrd="3" destOrd="0" presId="urn:microsoft.com/office/officeart/2005/8/layout/chevron2"/>
    <dgm:cxn modelId="{38FA669F-C814-5347-9773-684CE6689E24}" type="presParOf" srcId="{7B98BA0A-DA77-6C49-8E42-DAE4082CC6F7}" destId="{9E60C487-9595-034B-9276-BC7492F63E27}" srcOrd="4" destOrd="0" presId="urn:microsoft.com/office/officeart/2005/8/layout/chevron2"/>
    <dgm:cxn modelId="{1ECFF32E-45BB-4644-B27F-921CBDA51F2C}" type="presParOf" srcId="{9E60C487-9595-034B-9276-BC7492F63E27}" destId="{181EFA51-895A-0746-85BE-7B00342C3943}" srcOrd="0" destOrd="0" presId="urn:microsoft.com/office/officeart/2005/8/layout/chevron2"/>
    <dgm:cxn modelId="{561060EB-9419-A545-B57B-BDBFC4B249F2}" type="presParOf" srcId="{9E60C487-9595-034B-9276-BC7492F63E27}" destId="{790CF14A-3AAF-7644-B427-A1489F269890}" srcOrd="1" destOrd="0" presId="urn:microsoft.com/office/officeart/2005/8/layout/chevron2"/>
  </dgm:cxnLst>
  <dgm:bg/>
  <dgm:whole/>
  <dgm:extLst>
    <a:ext uri="http://schemas.microsoft.com/office/drawing/2008/diagram">
      <dsp:dataModelExt xmlns:dsp="http://schemas.microsoft.com/office/drawing/2008/diagram" relId="rId2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55F2F0-68EA-40D6-9FA7-FCCEB2FCF980}">
      <dsp:nvSpPr>
        <dsp:cNvPr id="0" name=""/>
        <dsp:cNvSpPr/>
      </dsp:nvSpPr>
      <dsp:spPr>
        <a:xfrm>
          <a:off x="1303361" y="0"/>
          <a:ext cx="1228553" cy="31619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Economic measures of development</a:t>
          </a:r>
        </a:p>
      </dsp:txBody>
      <dsp:txXfrm>
        <a:off x="1312622" y="9261"/>
        <a:ext cx="1210031" cy="297668"/>
      </dsp:txXfrm>
    </dsp:sp>
    <dsp:sp modelId="{A94B2532-CFDD-4400-A476-F7C493E99B18}">
      <dsp:nvSpPr>
        <dsp:cNvPr id="0" name=""/>
        <dsp:cNvSpPr/>
      </dsp:nvSpPr>
      <dsp:spPr>
        <a:xfrm>
          <a:off x="1426216" y="316190"/>
          <a:ext cx="124591" cy="212782"/>
        </a:xfrm>
        <a:custGeom>
          <a:avLst/>
          <a:gdLst/>
          <a:ahLst/>
          <a:cxnLst/>
          <a:rect l="0" t="0" r="0" b="0"/>
          <a:pathLst>
            <a:path>
              <a:moveTo>
                <a:pt x="0" y="0"/>
              </a:moveTo>
              <a:lnTo>
                <a:pt x="0" y="212782"/>
              </a:lnTo>
              <a:lnTo>
                <a:pt x="124591" y="21278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2184D1-1D37-49D3-B87C-4B40746556D2}">
      <dsp:nvSpPr>
        <dsp:cNvPr id="0" name=""/>
        <dsp:cNvSpPr/>
      </dsp:nvSpPr>
      <dsp:spPr>
        <a:xfrm>
          <a:off x="1550807" y="380174"/>
          <a:ext cx="1091424" cy="297597"/>
        </a:xfrm>
        <a:prstGeom prst="roundRect">
          <a:avLst>
            <a:gd name="adj" fmla="val 1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GNI (Gross National Income)</a:t>
          </a:r>
        </a:p>
      </dsp:txBody>
      <dsp:txXfrm>
        <a:off x="1559523" y="388890"/>
        <a:ext cx="1073992" cy="280165"/>
      </dsp:txXfrm>
    </dsp:sp>
    <dsp:sp modelId="{745CCC4F-AE8A-49C7-BC4C-6DC659CB7987}">
      <dsp:nvSpPr>
        <dsp:cNvPr id="0" name=""/>
        <dsp:cNvSpPr/>
      </dsp:nvSpPr>
      <dsp:spPr>
        <a:xfrm>
          <a:off x="1426216" y="316190"/>
          <a:ext cx="124591" cy="550279"/>
        </a:xfrm>
        <a:custGeom>
          <a:avLst/>
          <a:gdLst/>
          <a:ahLst/>
          <a:cxnLst/>
          <a:rect l="0" t="0" r="0" b="0"/>
          <a:pathLst>
            <a:path>
              <a:moveTo>
                <a:pt x="0" y="0"/>
              </a:moveTo>
              <a:lnTo>
                <a:pt x="0" y="550279"/>
              </a:lnTo>
              <a:lnTo>
                <a:pt x="124591" y="55027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F2930E-491F-4AA8-8DE6-6A343193147D}">
      <dsp:nvSpPr>
        <dsp:cNvPr id="0" name=""/>
        <dsp:cNvSpPr/>
      </dsp:nvSpPr>
      <dsp:spPr>
        <a:xfrm>
          <a:off x="1550807" y="740671"/>
          <a:ext cx="1065463" cy="251598"/>
        </a:xfrm>
        <a:prstGeom prst="roundRect">
          <a:avLst>
            <a:gd name="adj" fmla="val 1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GDP (Gross Domestic Product)</a:t>
          </a:r>
        </a:p>
      </dsp:txBody>
      <dsp:txXfrm>
        <a:off x="1558176" y="748040"/>
        <a:ext cx="1050725" cy="236860"/>
      </dsp:txXfrm>
    </dsp:sp>
    <dsp:sp modelId="{B375FCC4-8398-A64F-84C0-9D8B9BE19129}">
      <dsp:nvSpPr>
        <dsp:cNvPr id="0" name=""/>
        <dsp:cNvSpPr/>
      </dsp:nvSpPr>
      <dsp:spPr>
        <a:xfrm>
          <a:off x="1426216" y="316190"/>
          <a:ext cx="124591" cy="874175"/>
        </a:xfrm>
        <a:custGeom>
          <a:avLst/>
          <a:gdLst/>
          <a:ahLst/>
          <a:cxnLst/>
          <a:rect l="0" t="0" r="0" b="0"/>
          <a:pathLst>
            <a:path>
              <a:moveTo>
                <a:pt x="0" y="0"/>
              </a:moveTo>
              <a:lnTo>
                <a:pt x="0" y="874175"/>
              </a:lnTo>
              <a:lnTo>
                <a:pt x="124591" y="874175"/>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DDAD67-CEEB-3245-809B-B4AF56A9E1F2}">
      <dsp:nvSpPr>
        <dsp:cNvPr id="0" name=""/>
        <dsp:cNvSpPr/>
      </dsp:nvSpPr>
      <dsp:spPr>
        <a:xfrm>
          <a:off x="1550807" y="1055169"/>
          <a:ext cx="1065838" cy="27039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mj-lt"/>
            </a:rPr>
            <a:t>PPP (Purchasing Power Parity)</a:t>
          </a:r>
        </a:p>
      </dsp:txBody>
      <dsp:txXfrm>
        <a:off x="1558727" y="1063089"/>
        <a:ext cx="1049998" cy="254555"/>
      </dsp:txXfrm>
    </dsp:sp>
    <dsp:sp modelId="{464EDD6E-F581-44C9-BB5C-8E57ED866483}">
      <dsp:nvSpPr>
        <dsp:cNvPr id="0" name=""/>
        <dsp:cNvSpPr/>
      </dsp:nvSpPr>
      <dsp:spPr>
        <a:xfrm>
          <a:off x="2659449" y="1083"/>
          <a:ext cx="933051" cy="29838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Social measures of development</a:t>
          </a:r>
        </a:p>
      </dsp:txBody>
      <dsp:txXfrm>
        <a:off x="2668188" y="9822"/>
        <a:ext cx="915573" cy="280902"/>
      </dsp:txXfrm>
    </dsp:sp>
    <dsp:sp modelId="{A70F1660-F5FF-4D22-8ECD-B5C858E92566}">
      <dsp:nvSpPr>
        <dsp:cNvPr id="0" name=""/>
        <dsp:cNvSpPr/>
      </dsp:nvSpPr>
      <dsp:spPr>
        <a:xfrm>
          <a:off x="2752754" y="299464"/>
          <a:ext cx="93305" cy="188698"/>
        </a:xfrm>
        <a:custGeom>
          <a:avLst/>
          <a:gdLst/>
          <a:ahLst/>
          <a:cxnLst/>
          <a:rect l="0" t="0" r="0" b="0"/>
          <a:pathLst>
            <a:path>
              <a:moveTo>
                <a:pt x="0" y="0"/>
              </a:moveTo>
              <a:lnTo>
                <a:pt x="0" y="188698"/>
              </a:lnTo>
              <a:lnTo>
                <a:pt x="93305" y="18869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D32320-34E3-4256-8C0C-2D0A97281286}">
      <dsp:nvSpPr>
        <dsp:cNvPr id="0" name=""/>
        <dsp:cNvSpPr/>
      </dsp:nvSpPr>
      <dsp:spPr>
        <a:xfrm>
          <a:off x="2846060" y="362363"/>
          <a:ext cx="678111" cy="251598"/>
        </a:xfrm>
        <a:prstGeom prst="roundRect">
          <a:avLst>
            <a:gd name="adj" fmla="val 1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Literacy rate</a:t>
          </a:r>
        </a:p>
      </dsp:txBody>
      <dsp:txXfrm>
        <a:off x="2853429" y="369732"/>
        <a:ext cx="663373" cy="236860"/>
      </dsp:txXfrm>
    </dsp:sp>
    <dsp:sp modelId="{0EE4CAB3-6E8B-447C-AEE1-2A7EFA9E4CD4}">
      <dsp:nvSpPr>
        <dsp:cNvPr id="0" name=""/>
        <dsp:cNvSpPr/>
      </dsp:nvSpPr>
      <dsp:spPr>
        <a:xfrm>
          <a:off x="2752754" y="299464"/>
          <a:ext cx="93305" cy="503196"/>
        </a:xfrm>
        <a:custGeom>
          <a:avLst/>
          <a:gdLst/>
          <a:ahLst/>
          <a:cxnLst/>
          <a:rect l="0" t="0" r="0" b="0"/>
          <a:pathLst>
            <a:path>
              <a:moveTo>
                <a:pt x="0" y="0"/>
              </a:moveTo>
              <a:lnTo>
                <a:pt x="0" y="503196"/>
              </a:lnTo>
              <a:lnTo>
                <a:pt x="93305" y="50319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CD6AD5-592A-4AA4-8789-4CAD70BDD21B}">
      <dsp:nvSpPr>
        <dsp:cNvPr id="0" name=""/>
        <dsp:cNvSpPr/>
      </dsp:nvSpPr>
      <dsp:spPr>
        <a:xfrm>
          <a:off x="2846060" y="676861"/>
          <a:ext cx="1018102" cy="251598"/>
        </a:xfrm>
        <a:prstGeom prst="roundRect">
          <a:avLst>
            <a:gd name="adj" fmla="val 10000"/>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Access to safe water</a:t>
          </a:r>
        </a:p>
      </dsp:txBody>
      <dsp:txXfrm>
        <a:off x="2853429" y="684230"/>
        <a:ext cx="1003364" cy="236860"/>
      </dsp:txXfrm>
    </dsp:sp>
    <dsp:sp modelId="{04F25D65-46E3-4B2A-9379-9A4ABEC9B8BD}">
      <dsp:nvSpPr>
        <dsp:cNvPr id="0" name=""/>
        <dsp:cNvSpPr/>
      </dsp:nvSpPr>
      <dsp:spPr>
        <a:xfrm>
          <a:off x="2752754" y="299464"/>
          <a:ext cx="93305" cy="817693"/>
        </a:xfrm>
        <a:custGeom>
          <a:avLst/>
          <a:gdLst/>
          <a:ahLst/>
          <a:cxnLst/>
          <a:rect l="0" t="0" r="0" b="0"/>
          <a:pathLst>
            <a:path>
              <a:moveTo>
                <a:pt x="0" y="0"/>
              </a:moveTo>
              <a:lnTo>
                <a:pt x="0" y="817693"/>
              </a:lnTo>
              <a:lnTo>
                <a:pt x="93305" y="81769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324951-A24A-47D0-9505-A316128196A9}">
      <dsp:nvSpPr>
        <dsp:cNvPr id="0" name=""/>
        <dsp:cNvSpPr/>
      </dsp:nvSpPr>
      <dsp:spPr>
        <a:xfrm>
          <a:off x="2846060" y="991359"/>
          <a:ext cx="985499" cy="251598"/>
        </a:xfrm>
        <a:prstGeom prst="roundRect">
          <a:avLst>
            <a:gd name="adj" fmla="val 1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People per doctor</a:t>
          </a:r>
        </a:p>
      </dsp:txBody>
      <dsp:txXfrm>
        <a:off x="2853429" y="998728"/>
        <a:ext cx="970761" cy="236860"/>
      </dsp:txXfrm>
    </dsp:sp>
    <dsp:sp modelId="{AA510253-DA81-4ECB-94EB-46DC5469B48B}">
      <dsp:nvSpPr>
        <dsp:cNvPr id="0" name=""/>
        <dsp:cNvSpPr/>
      </dsp:nvSpPr>
      <dsp:spPr>
        <a:xfrm>
          <a:off x="2752754" y="299464"/>
          <a:ext cx="93305" cy="1132191"/>
        </a:xfrm>
        <a:custGeom>
          <a:avLst/>
          <a:gdLst/>
          <a:ahLst/>
          <a:cxnLst/>
          <a:rect l="0" t="0" r="0" b="0"/>
          <a:pathLst>
            <a:path>
              <a:moveTo>
                <a:pt x="0" y="0"/>
              </a:moveTo>
              <a:lnTo>
                <a:pt x="0" y="1132191"/>
              </a:lnTo>
              <a:lnTo>
                <a:pt x="93305" y="113219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AB7E81-7C74-4434-993F-C6AE8B4861DF}">
      <dsp:nvSpPr>
        <dsp:cNvPr id="0" name=""/>
        <dsp:cNvSpPr/>
      </dsp:nvSpPr>
      <dsp:spPr>
        <a:xfrm>
          <a:off x="2846060" y="1305856"/>
          <a:ext cx="1106729" cy="251598"/>
        </a:xfrm>
        <a:prstGeom prst="roundRect">
          <a:avLst>
            <a:gd name="adj" fmla="val 1000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Infant mortality rate</a:t>
          </a:r>
        </a:p>
      </dsp:txBody>
      <dsp:txXfrm>
        <a:off x="2853429" y="1313225"/>
        <a:ext cx="1091991" cy="236860"/>
      </dsp:txXfrm>
    </dsp:sp>
    <dsp:sp modelId="{860F53F8-FA40-4451-9BE6-7C9C34401183}">
      <dsp:nvSpPr>
        <dsp:cNvPr id="0" name=""/>
        <dsp:cNvSpPr/>
      </dsp:nvSpPr>
      <dsp:spPr>
        <a:xfrm>
          <a:off x="2752754" y="299464"/>
          <a:ext cx="93305" cy="1446689"/>
        </a:xfrm>
        <a:custGeom>
          <a:avLst/>
          <a:gdLst/>
          <a:ahLst/>
          <a:cxnLst/>
          <a:rect l="0" t="0" r="0" b="0"/>
          <a:pathLst>
            <a:path>
              <a:moveTo>
                <a:pt x="0" y="0"/>
              </a:moveTo>
              <a:lnTo>
                <a:pt x="0" y="1446689"/>
              </a:lnTo>
              <a:lnTo>
                <a:pt x="93305" y="144668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ED45C9-0E32-424E-AA46-1AD5E50ACAFA}">
      <dsp:nvSpPr>
        <dsp:cNvPr id="0" name=""/>
        <dsp:cNvSpPr/>
      </dsp:nvSpPr>
      <dsp:spPr>
        <a:xfrm>
          <a:off x="2846060" y="1620354"/>
          <a:ext cx="847720" cy="251598"/>
        </a:xfrm>
        <a:prstGeom prst="roundRect">
          <a:avLst>
            <a:gd name="adj" fmla="val 10000"/>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Life expectancy</a:t>
          </a:r>
        </a:p>
      </dsp:txBody>
      <dsp:txXfrm>
        <a:off x="2853429" y="1627723"/>
        <a:ext cx="832982" cy="236860"/>
      </dsp:txXfrm>
    </dsp:sp>
    <dsp:sp modelId="{D302F0AF-C1DC-4206-B253-3C49D395E564}">
      <dsp:nvSpPr>
        <dsp:cNvPr id="0" name=""/>
        <dsp:cNvSpPr/>
      </dsp:nvSpPr>
      <dsp:spPr>
        <a:xfrm>
          <a:off x="2752754" y="299464"/>
          <a:ext cx="108614" cy="1784150"/>
        </a:xfrm>
        <a:custGeom>
          <a:avLst/>
          <a:gdLst/>
          <a:ahLst/>
          <a:cxnLst/>
          <a:rect l="0" t="0" r="0" b="0"/>
          <a:pathLst>
            <a:path>
              <a:moveTo>
                <a:pt x="0" y="0"/>
              </a:moveTo>
              <a:lnTo>
                <a:pt x="0" y="1784150"/>
              </a:lnTo>
              <a:lnTo>
                <a:pt x="108614" y="178415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096C2A-14EF-4552-9AD9-8EF36E4BB2F9}">
      <dsp:nvSpPr>
        <dsp:cNvPr id="0" name=""/>
        <dsp:cNvSpPr/>
      </dsp:nvSpPr>
      <dsp:spPr>
        <a:xfrm>
          <a:off x="2861369" y="1957815"/>
          <a:ext cx="633411" cy="251598"/>
        </a:xfrm>
        <a:prstGeom prst="roundRect">
          <a:avLst>
            <a:gd name="adj" fmla="val 1000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Birth rate</a:t>
          </a:r>
        </a:p>
      </dsp:txBody>
      <dsp:txXfrm>
        <a:off x="2868738" y="1965184"/>
        <a:ext cx="618673" cy="236860"/>
      </dsp:txXfrm>
    </dsp:sp>
    <dsp:sp modelId="{5DE2895D-9F34-4A84-9E37-7D24F9646BDB}">
      <dsp:nvSpPr>
        <dsp:cNvPr id="0" name=""/>
        <dsp:cNvSpPr/>
      </dsp:nvSpPr>
      <dsp:spPr>
        <a:xfrm>
          <a:off x="2752754" y="299464"/>
          <a:ext cx="93305" cy="2075684"/>
        </a:xfrm>
        <a:custGeom>
          <a:avLst/>
          <a:gdLst/>
          <a:ahLst/>
          <a:cxnLst/>
          <a:rect l="0" t="0" r="0" b="0"/>
          <a:pathLst>
            <a:path>
              <a:moveTo>
                <a:pt x="0" y="0"/>
              </a:moveTo>
              <a:lnTo>
                <a:pt x="0" y="2075684"/>
              </a:lnTo>
              <a:lnTo>
                <a:pt x="93305" y="207568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C896E9-49A4-40BA-B10F-6BF275277671}">
      <dsp:nvSpPr>
        <dsp:cNvPr id="0" name=""/>
        <dsp:cNvSpPr/>
      </dsp:nvSpPr>
      <dsp:spPr>
        <a:xfrm>
          <a:off x="2846060" y="2249349"/>
          <a:ext cx="632795" cy="251598"/>
        </a:xfrm>
        <a:prstGeom prst="roundRect">
          <a:avLst>
            <a:gd name="adj" fmla="val 10000"/>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Death rate</a:t>
          </a:r>
        </a:p>
      </dsp:txBody>
      <dsp:txXfrm>
        <a:off x="2853429" y="2256718"/>
        <a:ext cx="618057" cy="236860"/>
      </dsp:txXfrm>
    </dsp:sp>
    <dsp:sp modelId="{0CD7DA96-2A40-411F-9E65-13F02F2FA2FA}">
      <dsp:nvSpPr>
        <dsp:cNvPr id="0" name=""/>
        <dsp:cNvSpPr/>
      </dsp:nvSpPr>
      <dsp:spPr>
        <a:xfrm>
          <a:off x="2752754" y="299464"/>
          <a:ext cx="93305" cy="2375323"/>
        </a:xfrm>
        <a:custGeom>
          <a:avLst/>
          <a:gdLst/>
          <a:ahLst/>
          <a:cxnLst/>
          <a:rect l="0" t="0" r="0" b="0"/>
          <a:pathLst>
            <a:path>
              <a:moveTo>
                <a:pt x="0" y="0"/>
              </a:moveTo>
              <a:lnTo>
                <a:pt x="0" y="2375323"/>
              </a:lnTo>
              <a:lnTo>
                <a:pt x="93305" y="237532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45A132-B4E8-4C93-A1A9-2673B0FCCCCD}">
      <dsp:nvSpPr>
        <dsp:cNvPr id="0" name=""/>
        <dsp:cNvSpPr/>
      </dsp:nvSpPr>
      <dsp:spPr>
        <a:xfrm>
          <a:off x="2846060" y="2563847"/>
          <a:ext cx="1037369" cy="221881"/>
        </a:xfrm>
        <a:prstGeom prst="roundRect">
          <a:avLst>
            <a:gd name="adj" fmla="val 10000"/>
          </a:avLst>
        </a:prstGeom>
        <a:solidFill>
          <a:schemeClr val="bg1"/>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0160" rIns="15240" bIns="1016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tx1"/>
              </a:solidFill>
              <a:latin typeface="+mj-lt"/>
            </a:rPr>
            <a:t>HDI (Human Development Index)</a:t>
          </a:r>
        </a:p>
      </dsp:txBody>
      <dsp:txXfrm>
        <a:off x="2852559" y="2570346"/>
        <a:ext cx="1024371" cy="208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8E123-296E-C64B-B2D8-71FDA7C92D85}">
      <dsp:nvSpPr>
        <dsp:cNvPr id="0" name=""/>
        <dsp:cNvSpPr/>
      </dsp:nvSpPr>
      <dsp:spPr>
        <a:xfrm rot="5400000">
          <a:off x="-96150" y="136326"/>
          <a:ext cx="641006" cy="448704"/>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mj-lt"/>
            </a:rPr>
            <a:t>Cause</a:t>
          </a:r>
        </a:p>
      </dsp:txBody>
      <dsp:txXfrm rot="-5400000">
        <a:off x="1" y="264527"/>
        <a:ext cx="448704" cy="192302"/>
      </dsp:txXfrm>
    </dsp:sp>
    <dsp:sp modelId="{3FD5BB15-2A08-DF41-8610-FE09284011E6}">
      <dsp:nvSpPr>
        <dsp:cNvPr id="0" name=""/>
        <dsp:cNvSpPr/>
      </dsp:nvSpPr>
      <dsp:spPr>
        <a:xfrm rot="5400000">
          <a:off x="1109598" y="-620718"/>
          <a:ext cx="416654" cy="1738441"/>
        </a:xfrm>
        <a:prstGeom prst="round2SameRect">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latin typeface="+mj-lt"/>
            </a:rPr>
            <a:t>Wind</a:t>
          </a:r>
        </a:p>
        <a:p>
          <a:pPr marL="57150" lvl="1" indent="-57150" algn="l" defTabSz="355600">
            <a:lnSpc>
              <a:spcPct val="90000"/>
            </a:lnSpc>
            <a:spcBef>
              <a:spcPct val="0"/>
            </a:spcBef>
            <a:spcAft>
              <a:spcPct val="15000"/>
            </a:spcAft>
            <a:buChar char="•"/>
          </a:pPr>
          <a:r>
            <a:rPr lang="en-GB" sz="800" kern="1200" dirty="0">
              <a:latin typeface="+mj-lt"/>
            </a:rPr>
            <a:t>Heavy Rain</a:t>
          </a:r>
        </a:p>
      </dsp:txBody>
      <dsp:txXfrm rot="-5400000">
        <a:off x="448705" y="60514"/>
        <a:ext cx="1718102" cy="375976"/>
      </dsp:txXfrm>
    </dsp:sp>
    <dsp:sp modelId="{4025738A-68E6-9B49-A16D-366660692DB0}">
      <dsp:nvSpPr>
        <dsp:cNvPr id="0" name=""/>
        <dsp:cNvSpPr/>
      </dsp:nvSpPr>
      <dsp:spPr>
        <a:xfrm rot="5400000">
          <a:off x="-96150" y="673077"/>
          <a:ext cx="641006" cy="448704"/>
        </a:xfrm>
        <a:prstGeom prst="chevron">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mj-lt"/>
            </a:rPr>
            <a:t>Impacts</a:t>
          </a:r>
        </a:p>
      </dsp:txBody>
      <dsp:txXfrm rot="-5400000">
        <a:off x="1" y="801278"/>
        <a:ext cx="448704" cy="192302"/>
      </dsp:txXfrm>
    </dsp:sp>
    <dsp:sp modelId="{078E6EF1-AD58-F64F-BFFF-FD9F4E1EBC0C}">
      <dsp:nvSpPr>
        <dsp:cNvPr id="0" name=""/>
        <dsp:cNvSpPr/>
      </dsp:nvSpPr>
      <dsp:spPr>
        <a:xfrm rot="5400000">
          <a:off x="1109598" y="-170727"/>
          <a:ext cx="416654" cy="1738441"/>
        </a:xfrm>
        <a:prstGeom prst="round2SameRect">
          <a:avLst/>
        </a:prstGeom>
        <a:no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latin typeface="+mj-lt"/>
            </a:rPr>
            <a:t>Soil is less fertile = hard to grow crops = farmers cannot earn a living = poverty rates increase</a:t>
          </a:r>
        </a:p>
      </dsp:txBody>
      <dsp:txXfrm rot="-5400000">
        <a:off x="448705" y="510505"/>
        <a:ext cx="1718102" cy="375976"/>
      </dsp:txXfrm>
    </dsp:sp>
    <dsp:sp modelId="{181EFA51-895A-0746-85BE-7B00342C3943}">
      <dsp:nvSpPr>
        <dsp:cNvPr id="0" name=""/>
        <dsp:cNvSpPr/>
      </dsp:nvSpPr>
      <dsp:spPr>
        <a:xfrm rot="5400000">
          <a:off x="-96150" y="1212594"/>
          <a:ext cx="641006" cy="448704"/>
        </a:xfrm>
        <a:prstGeom prst="chevron">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mj-lt"/>
            </a:rPr>
            <a:t>Responses</a:t>
          </a:r>
        </a:p>
      </dsp:txBody>
      <dsp:txXfrm rot="-5400000">
        <a:off x="1" y="1340795"/>
        <a:ext cx="448704" cy="192302"/>
      </dsp:txXfrm>
    </dsp:sp>
    <dsp:sp modelId="{790CF14A-3AAF-7644-B427-A1489F269890}">
      <dsp:nvSpPr>
        <dsp:cNvPr id="0" name=""/>
        <dsp:cNvSpPr/>
      </dsp:nvSpPr>
      <dsp:spPr>
        <a:xfrm rot="5400000">
          <a:off x="933311" y="455550"/>
          <a:ext cx="769227" cy="1738441"/>
        </a:xfrm>
        <a:prstGeom prst="round2SameRect">
          <a:avLst/>
        </a:prstGeom>
        <a:no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latin typeface="+mj-lt"/>
            </a:rPr>
            <a:t>COVAMS - Training for locals on what causes soil erosion </a:t>
          </a:r>
        </a:p>
        <a:p>
          <a:pPr marL="57150" lvl="1" indent="-57150" algn="l" defTabSz="355600">
            <a:lnSpc>
              <a:spcPct val="90000"/>
            </a:lnSpc>
            <a:spcBef>
              <a:spcPct val="0"/>
            </a:spcBef>
            <a:spcAft>
              <a:spcPct val="15000"/>
            </a:spcAft>
            <a:buFont typeface="Symbol" pitchFamily="2" charset="2"/>
            <a:buChar char=""/>
          </a:pPr>
          <a:r>
            <a:rPr lang="en-GB" sz="800" kern="1200" dirty="0">
              <a:latin typeface="+mj-lt"/>
            </a:rPr>
            <a:t>Training for locals on how to plough, plant and build terraces</a:t>
          </a:r>
        </a:p>
        <a:p>
          <a:pPr marL="57150" lvl="1" indent="-57150" algn="l" defTabSz="355600">
            <a:lnSpc>
              <a:spcPct val="90000"/>
            </a:lnSpc>
            <a:spcBef>
              <a:spcPct val="0"/>
            </a:spcBef>
            <a:spcAft>
              <a:spcPct val="15000"/>
            </a:spcAft>
            <a:buFont typeface="Symbol" pitchFamily="2" charset="2"/>
            <a:buChar char=""/>
          </a:pPr>
          <a:r>
            <a:rPr lang="en-GB" sz="800" kern="1200" dirty="0">
              <a:latin typeface="+mj-lt"/>
            </a:rPr>
            <a:t>Supply locals with tree seedlings to speed up </a:t>
          </a:r>
          <a:r>
            <a:rPr lang="en-GB" sz="800" kern="1200" dirty="0" err="1">
              <a:latin typeface="+mj-lt"/>
            </a:rPr>
            <a:t>reafforestation</a:t>
          </a:r>
          <a:r>
            <a:rPr lang="en-GB" sz="800" kern="1200" dirty="0">
              <a:latin typeface="+mj-lt"/>
            </a:rPr>
            <a:t>. </a:t>
          </a:r>
        </a:p>
      </dsp:txBody>
      <dsp:txXfrm rot="-5400000">
        <a:off x="448705" y="977708"/>
        <a:ext cx="1700890" cy="6941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D1E4E9-0BC4-7046-9385-31F0AA7387AA}" type="datetimeFigureOut">
              <a:rPr lang="en-GB" smtClean="0"/>
              <a:t>13/05/2026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ED399-500A-514F-99A3-AD98FBD39C74}" type="slidenum">
              <a:rPr lang="en-GB" smtClean="0"/>
              <a:t>‹#›</a:t>
            </a:fld>
            <a:endParaRPr lang="en-GB"/>
          </a:p>
        </p:txBody>
      </p:sp>
    </p:spTree>
    <p:extLst>
      <p:ext uri="{BB962C8B-B14F-4D97-AF65-F5344CB8AC3E}">
        <p14:creationId xmlns:p14="http://schemas.microsoft.com/office/powerpoint/2010/main" val="712776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C2ED399-500A-514F-99A3-AD98FBD39C74}" type="slidenum">
              <a:rPr lang="en-GB" smtClean="0"/>
              <a:t>1</a:t>
            </a:fld>
            <a:endParaRPr lang="en-GB"/>
          </a:p>
        </p:txBody>
      </p:sp>
    </p:spTree>
    <p:extLst>
      <p:ext uri="{BB962C8B-B14F-4D97-AF65-F5344CB8AC3E}">
        <p14:creationId xmlns:p14="http://schemas.microsoft.com/office/powerpoint/2010/main" val="3098953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3FF64-563D-044C-9F4C-D5880E5882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3480470-2105-B848-BBE1-91EB4BEC38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12EBE01-2901-0043-ACC9-2D6B0B194E1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17F2DA4B-FB7B-6443-BB55-1691A643F5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619E8E-0CDE-5F4F-8C27-D18C32B13F49}"/>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642857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30C8-E81B-3E42-B25C-73784481420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C3FB8487-6BEA-6848-8667-5C92EA20F67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C2A9A4-52FD-6442-AA8D-A71E0EAAB77E}"/>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CB60E413-035A-6542-81DC-F585FE0B6C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8AF39F-C5B3-BA47-AFAC-49A9000F04A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402113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C91B5B-E616-414C-955D-7E2EB784FA28}"/>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8EEB6D9-5A47-D84C-8AC3-5BD00C92F7C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2311FDA-3F2E-F54E-83DF-BC34B77FB50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BD1A3130-3B6E-D941-8B88-197AC996C4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B84CFF-473F-914B-A296-07EE1D7BB2A3}"/>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4092706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AB198-584A-1E47-8D45-603A1F0BA4F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546E68A-9E28-964D-8BC6-86737514868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358B423-9995-984D-BD9D-EEC4CF7C5CE2}"/>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9AA4608B-F326-484A-BBDD-E54148166F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A20601-A9D4-8F4A-A2C1-40577A5F850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690310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B7648-5505-2D4A-B4D8-A9F37C64FC5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53DF757-2DEB-FD48-998E-E3AF251BAA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BFFDF31-B57B-6D4B-A500-453C55577EBD}"/>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875B6D08-66FD-624B-9E1B-F05D283491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BBCB2F-EA3E-6947-9B01-121414D06225}"/>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51171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8BEB-22A6-9440-85B4-8E5F2B432DA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970505-5DAC-274D-BC60-90F1484AB18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316E7B0-6A64-C44E-9134-85A43BFEEE2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8DF3CDF-53AF-A34E-A44B-34F9923F383A}"/>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2AA0BB8B-7B78-1142-B8EE-D01D1E3FD8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88ABBEB-F0F1-B744-8A00-FD4775A747B4}"/>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375139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99A8C-B436-1147-BDCA-6792AA8041DE}"/>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A8D9C89D-87BC-EB44-AB44-ADCF6586A5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B7EA184-6054-7D4B-BA5C-50A6B4520B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A8080A1-AD23-3A4D-9A01-25BF67A588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CE4A42E-2D9C-8746-92DE-0E43BC3ACAF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466CE4C-A489-6E4D-BFF9-7909AABB6845}"/>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8" name="Footer Placeholder 7">
            <a:extLst>
              <a:ext uri="{FF2B5EF4-FFF2-40B4-BE49-F238E27FC236}">
                <a16:creationId xmlns:a16="http://schemas.microsoft.com/office/drawing/2014/main" id="{343F502A-9C1B-A54C-880B-25F8380B13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B2AAEE6-D9AA-A547-A0EB-8EB9CC9A2BEA}"/>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14914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CED22-2B4E-F040-AC1E-13427003539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8F7B513-E4C9-1549-9BE3-82CFE68C193F}"/>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4" name="Footer Placeholder 3">
            <a:extLst>
              <a:ext uri="{FF2B5EF4-FFF2-40B4-BE49-F238E27FC236}">
                <a16:creationId xmlns:a16="http://schemas.microsoft.com/office/drawing/2014/main" id="{E8ACA247-46F7-424D-9BF9-C60472A8C4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5A8D000-D118-ED4D-974B-7B3B1A8B64DE}"/>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66484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5E9D6-CECA-E94C-ADC6-8E9724FB399C}"/>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3" name="Footer Placeholder 2">
            <a:extLst>
              <a:ext uri="{FF2B5EF4-FFF2-40B4-BE49-F238E27FC236}">
                <a16:creationId xmlns:a16="http://schemas.microsoft.com/office/drawing/2014/main" id="{79B71B94-91E9-0D4A-A45C-029C7DBF1D5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4C0EEC7-8A68-304F-991F-86615AAF68B8}"/>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341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2F5-AB25-1840-B7CB-424FF8E0EC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142FE6A-E1FD-D04D-A48E-90DDC1AFB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5FE4035-75B9-5240-8383-E736B4B0BD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44CCFE6-6554-C44C-9801-DDE006920CD0}"/>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7B31BC9F-6886-D548-AEF1-ACD78D06D1D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F4A03D-B222-F34B-8176-BF3099A8E89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821707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F07FE-AE6F-8341-AC37-0C2BF7170AD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7F1F2D7-C151-C242-BAED-9FBBFB5BBC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405E25D-4E4E-0C4A-A239-D666144A7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639E7D-DD1E-2B44-8379-86A2C4111CB7}"/>
              </a:ext>
            </a:extLst>
          </p:cNvPr>
          <p:cNvSpPr>
            <a:spLocks noGrp="1"/>
          </p:cNvSpPr>
          <p:nvPr>
            <p:ph type="dt" sz="half" idx="10"/>
          </p:nvPr>
        </p:nvSpPr>
        <p:spPr/>
        <p:txBody>
          <a:bodyPr/>
          <a:lstStyle/>
          <a:p>
            <a:fld id="{26567A49-FCDD-0C45-8FE3-2D2249114FF0}" type="datetimeFigureOut">
              <a:rPr lang="en-GB" smtClean="0"/>
              <a:t>13/05/2026</a:t>
            </a:fld>
            <a:endParaRPr lang="en-GB"/>
          </a:p>
        </p:txBody>
      </p:sp>
      <p:sp>
        <p:nvSpPr>
          <p:cNvPr id="6" name="Footer Placeholder 5">
            <a:extLst>
              <a:ext uri="{FF2B5EF4-FFF2-40B4-BE49-F238E27FC236}">
                <a16:creationId xmlns:a16="http://schemas.microsoft.com/office/drawing/2014/main" id="{A12F2589-00EA-C948-9B4E-EB415BB0F4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7B10D-99B3-4C44-B111-40DB69BC684C}"/>
              </a:ext>
            </a:extLst>
          </p:cNvPr>
          <p:cNvSpPr>
            <a:spLocks noGrp="1"/>
          </p:cNvSpPr>
          <p:nvPr>
            <p:ph type="sldNum" sz="quarter" idx="12"/>
          </p:nvPr>
        </p:nvSpPr>
        <p:spPr/>
        <p:txBody>
          <a:bodyPr/>
          <a:lstStyle/>
          <a:p>
            <a:fld id="{99B34439-986A-C041-8F75-B909D1698DE8}" type="slidenum">
              <a:rPr lang="en-GB" smtClean="0"/>
              <a:t>‹#›</a:t>
            </a:fld>
            <a:endParaRPr lang="en-GB"/>
          </a:p>
        </p:txBody>
      </p:sp>
    </p:spTree>
    <p:extLst>
      <p:ext uri="{BB962C8B-B14F-4D97-AF65-F5344CB8AC3E}">
        <p14:creationId xmlns:p14="http://schemas.microsoft.com/office/powerpoint/2010/main" val="29145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8AC005-E38A-6B41-BBD4-2A75CC3710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9A4494-F64E-BC47-9E24-019246AFC44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7CDDB95-AAFB-E143-866C-5AD6C41A27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67A49-FCDD-0C45-8FE3-2D2249114FF0}" type="datetimeFigureOut">
              <a:rPr lang="en-GB" smtClean="0"/>
              <a:t>13/05/2026</a:t>
            </a:fld>
            <a:endParaRPr lang="en-GB"/>
          </a:p>
        </p:txBody>
      </p:sp>
      <p:sp>
        <p:nvSpPr>
          <p:cNvPr id="5" name="Footer Placeholder 4">
            <a:extLst>
              <a:ext uri="{FF2B5EF4-FFF2-40B4-BE49-F238E27FC236}">
                <a16:creationId xmlns:a16="http://schemas.microsoft.com/office/drawing/2014/main" id="{F4064418-A21F-774D-B124-D1944DDD8A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AF4DC9-F3A3-264A-AE0B-93E44E3BF1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B34439-986A-C041-8F75-B909D1698DE8}" type="slidenum">
              <a:rPr lang="en-GB" smtClean="0"/>
              <a:t>‹#›</a:t>
            </a:fld>
            <a:endParaRPr lang="en-GB"/>
          </a:p>
        </p:txBody>
      </p:sp>
    </p:spTree>
    <p:extLst>
      <p:ext uri="{BB962C8B-B14F-4D97-AF65-F5344CB8AC3E}">
        <p14:creationId xmlns:p14="http://schemas.microsoft.com/office/powerpoint/2010/main" val="3575427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6.tiff"/><Relationship Id="rId18" Type="http://schemas.openxmlformats.org/officeDocument/2006/relationships/image" Target="../media/image11.png"/><Relationship Id="rId26" Type="http://schemas.openxmlformats.org/officeDocument/2006/relationships/diagramLayout" Target="../diagrams/layout2.xml"/><Relationship Id="rId39" Type="http://schemas.openxmlformats.org/officeDocument/2006/relationships/image" Target="../media/image27.png"/><Relationship Id="rId3" Type="http://schemas.openxmlformats.org/officeDocument/2006/relationships/image" Target="../media/image1.tiff"/><Relationship Id="rId21" Type="http://schemas.openxmlformats.org/officeDocument/2006/relationships/image" Target="../media/image14.png"/><Relationship Id="rId34" Type="http://schemas.openxmlformats.org/officeDocument/2006/relationships/image" Target="../media/image22.tiff"/><Relationship Id="rId42" Type="http://schemas.openxmlformats.org/officeDocument/2006/relationships/image" Target="../media/image30.svg"/><Relationship Id="rId7" Type="http://schemas.openxmlformats.org/officeDocument/2006/relationships/diagramColors" Target="../diagrams/colors1.xml"/><Relationship Id="rId12" Type="http://schemas.openxmlformats.org/officeDocument/2006/relationships/image" Target="../media/image5.tiff"/><Relationship Id="rId17" Type="http://schemas.openxmlformats.org/officeDocument/2006/relationships/image" Target="../media/image10.tiff"/><Relationship Id="rId25" Type="http://schemas.openxmlformats.org/officeDocument/2006/relationships/diagramData" Target="../diagrams/data2.xml"/><Relationship Id="rId33" Type="http://schemas.openxmlformats.org/officeDocument/2006/relationships/image" Target="../media/image21.jpeg"/><Relationship Id="rId38" Type="http://schemas.openxmlformats.org/officeDocument/2006/relationships/image" Target="../media/image26.svg"/><Relationship Id="rId2" Type="http://schemas.openxmlformats.org/officeDocument/2006/relationships/notesSlide" Target="../notesSlides/notesSlide1.xml"/><Relationship Id="rId16" Type="http://schemas.openxmlformats.org/officeDocument/2006/relationships/image" Target="../media/image9.png"/><Relationship Id="rId20" Type="http://schemas.openxmlformats.org/officeDocument/2006/relationships/image" Target="../media/image13.tiff"/><Relationship Id="rId29" Type="http://schemas.microsoft.com/office/2007/relationships/diagramDrawing" Target="../diagrams/drawing2.xml"/><Relationship Id="rId41"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4.tiff"/><Relationship Id="rId24" Type="http://schemas.openxmlformats.org/officeDocument/2006/relationships/image" Target="../media/image17.png"/><Relationship Id="rId32" Type="http://schemas.openxmlformats.org/officeDocument/2006/relationships/image" Target="../media/image20.tiff"/><Relationship Id="rId37" Type="http://schemas.openxmlformats.org/officeDocument/2006/relationships/image" Target="../media/image25.png"/><Relationship Id="rId40" Type="http://schemas.openxmlformats.org/officeDocument/2006/relationships/image" Target="../media/image28.svg"/><Relationship Id="rId5" Type="http://schemas.openxmlformats.org/officeDocument/2006/relationships/diagramLayout" Target="../diagrams/layout1.xml"/><Relationship Id="rId15" Type="http://schemas.openxmlformats.org/officeDocument/2006/relationships/image" Target="../media/image8.tiff"/><Relationship Id="rId23" Type="http://schemas.openxmlformats.org/officeDocument/2006/relationships/image" Target="../media/image16.png"/><Relationship Id="rId28" Type="http://schemas.openxmlformats.org/officeDocument/2006/relationships/diagramColors" Target="../diagrams/colors2.xml"/><Relationship Id="rId36" Type="http://schemas.openxmlformats.org/officeDocument/2006/relationships/image" Target="../media/image24.tiff"/><Relationship Id="rId10" Type="http://schemas.openxmlformats.org/officeDocument/2006/relationships/image" Target="../media/image3.tiff"/><Relationship Id="rId19" Type="http://schemas.openxmlformats.org/officeDocument/2006/relationships/image" Target="../media/image12.tiff"/><Relationship Id="rId31" Type="http://schemas.openxmlformats.org/officeDocument/2006/relationships/image" Target="../media/image19.png"/><Relationship Id="rId4" Type="http://schemas.openxmlformats.org/officeDocument/2006/relationships/diagramData" Target="../diagrams/data1.xml"/><Relationship Id="rId9" Type="http://schemas.openxmlformats.org/officeDocument/2006/relationships/image" Target="../media/image2.tiff"/><Relationship Id="rId14" Type="http://schemas.openxmlformats.org/officeDocument/2006/relationships/image" Target="../media/image7.tiff"/><Relationship Id="rId22" Type="http://schemas.openxmlformats.org/officeDocument/2006/relationships/image" Target="../media/image15.png"/><Relationship Id="rId27" Type="http://schemas.openxmlformats.org/officeDocument/2006/relationships/diagramQuickStyle" Target="../diagrams/quickStyle2.xml"/><Relationship Id="rId30" Type="http://schemas.openxmlformats.org/officeDocument/2006/relationships/image" Target="../media/image18.tiff"/><Relationship Id="rId35" Type="http://schemas.openxmlformats.org/officeDocument/2006/relationships/image" Target="../media/image23.tiff"/></Relationships>
</file>

<file path=ppt/slides/_rels/slide2.xml.rels><?xml version="1.0" encoding="UTF-8" standalone="yes"?>
<Relationships xmlns="http://schemas.openxmlformats.org/package/2006/relationships"><Relationship Id="rId8" Type="http://schemas.openxmlformats.org/officeDocument/2006/relationships/image" Target="../media/image37.tiff"/><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tiff"/><Relationship Id="rId11" Type="http://schemas.openxmlformats.org/officeDocument/2006/relationships/image" Target="../media/image40.tiff"/><Relationship Id="rId5" Type="http://schemas.openxmlformats.org/officeDocument/2006/relationships/image" Target="../media/image34.jpeg"/><Relationship Id="rId10" Type="http://schemas.openxmlformats.org/officeDocument/2006/relationships/image" Target="../media/image39.tiff"/><Relationship Id="rId4" Type="http://schemas.openxmlformats.org/officeDocument/2006/relationships/image" Target="../media/image33.tiff"/><Relationship Id="rId9" Type="http://schemas.openxmlformats.org/officeDocument/2006/relationships/image" Target="../media/image3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21371A97-0376-0544-A4BC-3B65C7A64B4C}"/>
              </a:ext>
            </a:extLst>
          </p:cNvPr>
          <p:cNvSpPr/>
          <p:nvPr/>
        </p:nvSpPr>
        <p:spPr>
          <a:xfrm>
            <a:off x="9836071" y="1077217"/>
            <a:ext cx="2355929" cy="3929131"/>
          </a:xfrm>
          <a:prstGeom prst="rect">
            <a:avLst/>
          </a:prstGeom>
          <a:solidFill>
            <a:srgbClr val="FFFD78">
              <a:alpha val="30980"/>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6672EDB4-21CC-374F-8F0E-BBFC95ECCB7C}"/>
              </a:ext>
            </a:extLst>
          </p:cNvPr>
          <p:cNvSpPr/>
          <p:nvPr/>
        </p:nvSpPr>
        <p:spPr>
          <a:xfrm>
            <a:off x="-325" y="1577543"/>
            <a:ext cx="2916819" cy="2951522"/>
          </a:xfrm>
          <a:prstGeom prst="rect">
            <a:avLst/>
          </a:prstGeom>
          <a:solidFill>
            <a:srgbClr val="FFFD78">
              <a:alpha val="29804"/>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1F8E6EF8-1E83-964F-8924-91DA9F4F6950}"/>
              </a:ext>
            </a:extLst>
          </p:cNvPr>
          <p:cNvSpPr txBox="1"/>
          <p:nvPr/>
        </p:nvSpPr>
        <p:spPr>
          <a:xfrm>
            <a:off x="5557526" y="-555"/>
            <a:ext cx="4259366" cy="584775"/>
          </a:xfrm>
          <a:prstGeom prst="rect">
            <a:avLst/>
          </a:prstGeom>
          <a:noFill/>
          <a:ln>
            <a:solidFill>
              <a:schemeClr val="accent2"/>
            </a:solidFill>
          </a:ln>
        </p:spPr>
        <p:txBody>
          <a:bodyPr wrap="square" rtlCol="0">
            <a:spAutoFit/>
          </a:bodyPr>
          <a:lstStyle/>
          <a:p>
            <a:pPr algn="ctr"/>
            <a:r>
              <a:rPr lang="en-GB" b="1" dirty="0">
                <a:solidFill>
                  <a:schemeClr val="accent2"/>
                </a:solidFill>
                <a:latin typeface="+mj-lt"/>
              </a:rPr>
              <a:t>Development and Resource Issues</a:t>
            </a:r>
            <a:r>
              <a:rPr lang="en-GB" b="1">
                <a:solidFill>
                  <a:schemeClr val="accent2"/>
                </a:solidFill>
                <a:latin typeface="+mj-lt"/>
              </a:rPr>
              <a:t>	</a:t>
            </a:r>
            <a:r>
              <a:rPr lang="en-GB" sz="1400" b="1" dirty="0">
                <a:solidFill>
                  <a:srgbClr val="FF2F92"/>
                </a:solidFill>
                <a:latin typeface="+mj-lt"/>
              </a:rPr>
              <a:t>	</a:t>
            </a:r>
          </a:p>
        </p:txBody>
      </p:sp>
      <p:pic>
        <p:nvPicPr>
          <p:cNvPr id="8" name="Picture 7">
            <a:extLst>
              <a:ext uri="{FF2B5EF4-FFF2-40B4-BE49-F238E27FC236}">
                <a16:creationId xmlns:a16="http://schemas.microsoft.com/office/drawing/2014/main" id="{FA89D90A-36DF-D34A-83D9-2D5EB7A99FF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1995" y="60894"/>
            <a:ext cx="827195" cy="428264"/>
          </a:xfrm>
          <a:prstGeom prst="rect">
            <a:avLst/>
          </a:prstGeom>
          <a:ln>
            <a:noFill/>
          </a:ln>
        </p:spPr>
      </p:pic>
      <p:sp>
        <p:nvSpPr>
          <p:cNvPr id="31" name="Rectangle 30">
            <a:extLst>
              <a:ext uri="{FF2B5EF4-FFF2-40B4-BE49-F238E27FC236}">
                <a16:creationId xmlns:a16="http://schemas.microsoft.com/office/drawing/2014/main" id="{499D0E6C-3424-2B41-8977-59702D5FFCBE}"/>
              </a:ext>
            </a:extLst>
          </p:cNvPr>
          <p:cNvSpPr/>
          <p:nvPr/>
        </p:nvSpPr>
        <p:spPr>
          <a:xfrm>
            <a:off x="0" y="-18955"/>
            <a:ext cx="2916820" cy="159647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9" name="Diagram 68">
            <a:extLst>
              <a:ext uri="{FF2B5EF4-FFF2-40B4-BE49-F238E27FC236}">
                <a16:creationId xmlns:a16="http://schemas.microsoft.com/office/drawing/2014/main" id="{2CEDFE9C-7010-134C-BCE3-1F82FF461A51}"/>
              </a:ext>
            </a:extLst>
          </p:cNvPr>
          <p:cNvGraphicFramePr/>
          <p:nvPr>
            <p:extLst>
              <p:ext uri="{D42A27DB-BD31-4B8C-83A1-F6EECF244321}">
                <p14:modId xmlns:p14="http://schemas.microsoft.com/office/powerpoint/2010/main" val="3067760604"/>
              </p:ext>
            </p:extLst>
          </p:nvPr>
        </p:nvGraphicFramePr>
        <p:xfrm>
          <a:off x="1652572" y="290009"/>
          <a:ext cx="5257887" cy="27868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4" name="TextBox 33">
            <a:extLst>
              <a:ext uri="{FF2B5EF4-FFF2-40B4-BE49-F238E27FC236}">
                <a16:creationId xmlns:a16="http://schemas.microsoft.com/office/drawing/2014/main" id="{643993B5-8668-A346-91C3-5AAE59D36A1D}"/>
              </a:ext>
            </a:extLst>
          </p:cNvPr>
          <p:cNvSpPr txBox="1"/>
          <p:nvPr/>
        </p:nvSpPr>
        <p:spPr>
          <a:xfrm>
            <a:off x="2916820" y="0"/>
            <a:ext cx="2870904" cy="215444"/>
          </a:xfrm>
          <a:prstGeom prst="rect">
            <a:avLst/>
          </a:prstGeom>
          <a:noFill/>
        </p:spPr>
        <p:txBody>
          <a:bodyPr wrap="square" rtlCol="0">
            <a:spAutoFit/>
          </a:bodyPr>
          <a:lstStyle/>
          <a:p>
            <a:pPr algn="ctr"/>
            <a:r>
              <a:rPr lang="en-GB" sz="800" b="1" dirty="0">
                <a:latin typeface="+mj-lt"/>
              </a:rPr>
              <a:t>Ways to measure development - </a:t>
            </a:r>
          </a:p>
        </p:txBody>
      </p:sp>
      <p:pic>
        <p:nvPicPr>
          <p:cNvPr id="40" name="Picture 39">
            <a:extLst>
              <a:ext uri="{FF2B5EF4-FFF2-40B4-BE49-F238E27FC236}">
                <a16:creationId xmlns:a16="http://schemas.microsoft.com/office/drawing/2014/main" id="{2ACDC566-5BE5-F643-841F-07214B63F5C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62353" y="692038"/>
            <a:ext cx="174492" cy="174492"/>
          </a:xfrm>
          <a:prstGeom prst="rect">
            <a:avLst/>
          </a:prstGeom>
        </p:spPr>
      </p:pic>
      <p:pic>
        <p:nvPicPr>
          <p:cNvPr id="41" name="Picture 40">
            <a:extLst>
              <a:ext uri="{FF2B5EF4-FFF2-40B4-BE49-F238E27FC236}">
                <a16:creationId xmlns:a16="http://schemas.microsoft.com/office/drawing/2014/main" id="{39BB1C74-34B0-A24F-9BB5-04EEC75992F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364838" y="988100"/>
            <a:ext cx="174492" cy="174492"/>
          </a:xfrm>
          <a:prstGeom prst="rect">
            <a:avLst/>
          </a:prstGeom>
        </p:spPr>
      </p:pic>
      <p:pic>
        <p:nvPicPr>
          <p:cNvPr id="42" name="Picture 41">
            <a:extLst>
              <a:ext uri="{FF2B5EF4-FFF2-40B4-BE49-F238E27FC236}">
                <a16:creationId xmlns:a16="http://schemas.microsoft.com/office/drawing/2014/main" id="{79A53235-9695-0C49-B64E-B15AD8433F6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5348667" y="1300776"/>
            <a:ext cx="174492" cy="174492"/>
          </a:xfrm>
          <a:prstGeom prst="rect">
            <a:avLst/>
          </a:prstGeom>
        </p:spPr>
      </p:pic>
      <p:pic>
        <p:nvPicPr>
          <p:cNvPr id="43" name="Picture 42">
            <a:extLst>
              <a:ext uri="{FF2B5EF4-FFF2-40B4-BE49-F238E27FC236}">
                <a16:creationId xmlns:a16="http://schemas.microsoft.com/office/drawing/2014/main" id="{783E3BE5-9117-8249-9EB4-E9CA2F95F39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484056" y="1624665"/>
            <a:ext cx="199020" cy="199020"/>
          </a:xfrm>
          <a:prstGeom prst="rect">
            <a:avLst/>
          </a:prstGeom>
        </p:spPr>
      </p:pic>
      <p:pic>
        <p:nvPicPr>
          <p:cNvPr id="47" name="Picture 46">
            <a:extLst>
              <a:ext uri="{FF2B5EF4-FFF2-40B4-BE49-F238E27FC236}">
                <a16:creationId xmlns:a16="http://schemas.microsoft.com/office/drawing/2014/main" id="{812820A5-B314-EA47-B38B-734C65DD79B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258756" y="1908183"/>
            <a:ext cx="245319" cy="245319"/>
          </a:xfrm>
          <a:prstGeom prst="rect">
            <a:avLst/>
          </a:prstGeom>
        </p:spPr>
      </p:pic>
      <p:pic>
        <p:nvPicPr>
          <p:cNvPr id="48" name="Picture 47">
            <a:extLst>
              <a:ext uri="{FF2B5EF4-FFF2-40B4-BE49-F238E27FC236}">
                <a16:creationId xmlns:a16="http://schemas.microsoft.com/office/drawing/2014/main" id="{3895AE9C-1263-9D49-BB76-875DB7800EC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5135364" y="2272276"/>
            <a:ext cx="191732" cy="191732"/>
          </a:xfrm>
          <a:prstGeom prst="rect">
            <a:avLst/>
          </a:prstGeom>
        </p:spPr>
      </p:pic>
      <p:pic>
        <p:nvPicPr>
          <p:cNvPr id="49" name="Picture 48">
            <a:extLst>
              <a:ext uri="{FF2B5EF4-FFF2-40B4-BE49-F238E27FC236}">
                <a16:creationId xmlns:a16="http://schemas.microsoft.com/office/drawing/2014/main" id="{C428D302-AB97-E645-B9DD-1511908DD9E1}"/>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158855" y="2541531"/>
            <a:ext cx="222170" cy="222170"/>
          </a:xfrm>
          <a:prstGeom prst="rect">
            <a:avLst/>
          </a:prstGeom>
        </p:spPr>
      </p:pic>
      <p:sp>
        <p:nvSpPr>
          <p:cNvPr id="71" name="TextBox 70">
            <a:extLst>
              <a:ext uri="{FF2B5EF4-FFF2-40B4-BE49-F238E27FC236}">
                <a16:creationId xmlns:a16="http://schemas.microsoft.com/office/drawing/2014/main" id="{90F98977-8E25-1C40-922D-CA3AC3AAED88}"/>
              </a:ext>
            </a:extLst>
          </p:cNvPr>
          <p:cNvSpPr txBox="1"/>
          <p:nvPr/>
        </p:nvSpPr>
        <p:spPr>
          <a:xfrm>
            <a:off x="9816894" y="-1"/>
            <a:ext cx="2375106" cy="1077218"/>
          </a:xfrm>
          <a:prstGeom prst="rect">
            <a:avLst/>
          </a:prstGeom>
          <a:noFill/>
          <a:ln>
            <a:solidFill>
              <a:schemeClr val="accent2"/>
            </a:solidFill>
          </a:ln>
        </p:spPr>
        <p:txBody>
          <a:bodyPr wrap="square" rtlCol="0">
            <a:spAutoFit/>
          </a:bodyPr>
          <a:lstStyle/>
          <a:p>
            <a:pPr algn="ctr"/>
            <a:r>
              <a:rPr lang="en-GB" sz="800" b="1" dirty="0">
                <a:latin typeface="+mj-lt"/>
              </a:rPr>
              <a:t>Causes of uneven development: </a:t>
            </a:r>
          </a:p>
          <a:p>
            <a:pPr marL="285750" indent="-285750">
              <a:buFont typeface="Arial" panose="020B0604020202020204" pitchFamily="34" charset="0"/>
              <a:buChar char="•"/>
            </a:pPr>
            <a:r>
              <a:rPr lang="en-GB" sz="800" dirty="0">
                <a:latin typeface="+mj-lt"/>
              </a:rPr>
              <a:t>Colonialism </a:t>
            </a:r>
          </a:p>
          <a:p>
            <a:pPr marL="285750" indent="-285750">
              <a:buFont typeface="Arial" panose="020B0604020202020204" pitchFamily="34" charset="0"/>
              <a:buChar char="•"/>
            </a:pPr>
            <a:r>
              <a:rPr lang="en-GB" sz="800" dirty="0">
                <a:latin typeface="+mj-lt"/>
              </a:rPr>
              <a:t>Independence</a:t>
            </a:r>
          </a:p>
          <a:p>
            <a:pPr marL="285750" indent="-285750">
              <a:buFont typeface="Arial" panose="020B0604020202020204" pitchFamily="34" charset="0"/>
              <a:buChar char="•"/>
            </a:pPr>
            <a:r>
              <a:rPr lang="en-GB" sz="800" dirty="0">
                <a:latin typeface="+mj-lt"/>
              </a:rPr>
              <a:t>Conflict</a:t>
            </a:r>
          </a:p>
          <a:p>
            <a:pPr marL="285750" indent="-285750">
              <a:buFont typeface="Arial" panose="020B0604020202020204" pitchFamily="34" charset="0"/>
              <a:buChar char="•"/>
            </a:pPr>
            <a:r>
              <a:rPr lang="en-GB" sz="800" dirty="0">
                <a:latin typeface="+mj-lt"/>
              </a:rPr>
              <a:t>Trade</a:t>
            </a:r>
          </a:p>
          <a:p>
            <a:pPr marL="285750" indent="-285750">
              <a:buFont typeface="Arial" panose="020B0604020202020204" pitchFamily="34" charset="0"/>
              <a:buChar char="•"/>
            </a:pPr>
            <a:r>
              <a:rPr lang="en-GB" sz="800" dirty="0">
                <a:latin typeface="+mj-lt"/>
              </a:rPr>
              <a:t>Poverty</a:t>
            </a:r>
          </a:p>
          <a:p>
            <a:pPr marL="285750" indent="-285750">
              <a:buFont typeface="Arial" panose="020B0604020202020204" pitchFamily="34" charset="0"/>
              <a:buChar char="•"/>
            </a:pPr>
            <a:r>
              <a:rPr lang="en-GB" sz="800" dirty="0">
                <a:latin typeface="+mj-lt"/>
              </a:rPr>
              <a:t>Physical factors (climate/ natural hazards/ water shortages/ relief/ relief)</a:t>
            </a:r>
          </a:p>
        </p:txBody>
      </p:sp>
      <p:sp>
        <p:nvSpPr>
          <p:cNvPr id="76" name="Rectangle 75">
            <a:extLst>
              <a:ext uri="{FF2B5EF4-FFF2-40B4-BE49-F238E27FC236}">
                <a16:creationId xmlns:a16="http://schemas.microsoft.com/office/drawing/2014/main" id="{DE19BF0B-99FE-A546-816E-80BF1CAF1778}"/>
              </a:ext>
            </a:extLst>
          </p:cNvPr>
          <p:cNvSpPr/>
          <p:nvPr/>
        </p:nvSpPr>
        <p:spPr>
          <a:xfrm>
            <a:off x="5518720" y="567045"/>
            <a:ext cx="4298173" cy="338554"/>
          </a:xfrm>
          <a:prstGeom prst="rect">
            <a:avLst/>
          </a:prstGeom>
        </p:spPr>
        <p:txBody>
          <a:bodyPr wrap="square">
            <a:spAutoFit/>
          </a:bodyPr>
          <a:lstStyle/>
          <a:p>
            <a:r>
              <a:rPr lang="en-GB" sz="800" b="1" dirty="0">
                <a:latin typeface="+mj-lt"/>
              </a:rPr>
              <a:t>Globalisation</a:t>
            </a:r>
            <a:r>
              <a:rPr lang="en-GB" sz="800" dirty="0">
                <a:latin typeface="+mj-lt"/>
              </a:rPr>
              <a:t> - The free flow of goods, people, ideas and money. This makes a complex web of interdependence, linking people and places in distant continents</a:t>
            </a:r>
          </a:p>
        </p:txBody>
      </p:sp>
      <p:pic>
        <p:nvPicPr>
          <p:cNvPr id="78" name="Picture 4" descr="https://static.thenounproject.com/png/1959593-200.png">
            <a:extLst>
              <a:ext uri="{FF2B5EF4-FFF2-40B4-BE49-F238E27FC236}">
                <a16:creationId xmlns:a16="http://schemas.microsoft.com/office/drawing/2014/main" id="{15A4C356-E332-BC40-B773-334F458AD60E}"/>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9465751" y="621366"/>
            <a:ext cx="291175" cy="2911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9" name="Table 78">
            <a:extLst>
              <a:ext uri="{FF2B5EF4-FFF2-40B4-BE49-F238E27FC236}">
                <a16:creationId xmlns:a16="http://schemas.microsoft.com/office/drawing/2014/main" id="{72F8DFC7-586E-FF4A-9579-866D3D0958C6}"/>
              </a:ext>
            </a:extLst>
          </p:cNvPr>
          <p:cNvGraphicFramePr>
            <a:graphicFrameLocks noGrp="1"/>
          </p:cNvGraphicFramePr>
          <p:nvPr>
            <p:extLst>
              <p:ext uri="{D42A27DB-BD31-4B8C-83A1-F6EECF244321}">
                <p14:modId xmlns:p14="http://schemas.microsoft.com/office/powerpoint/2010/main" val="2922089312"/>
              </p:ext>
            </p:extLst>
          </p:nvPr>
        </p:nvGraphicFramePr>
        <p:xfrm>
          <a:off x="5561727" y="889896"/>
          <a:ext cx="4258682" cy="1678271"/>
        </p:xfrm>
        <a:graphic>
          <a:graphicData uri="http://schemas.openxmlformats.org/drawingml/2006/table">
            <a:tbl>
              <a:tblPr firstRow="1" bandRow="1">
                <a:tableStyleId>{5C22544A-7EE6-4342-B048-85BDC9FD1C3A}</a:tableStyleId>
              </a:tblPr>
              <a:tblGrid>
                <a:gridCol w="1633421">
                  <a:extLst>
                    <a:ext uri="{9D8B030D-6E8A-4147-A177-3AD203B41FA5}">
                      <a16:colId xmlns:a16="http://schemas.microsoft.com/office/drawing/2014/main" val="993655573"/>
                    </a:ext>
                  </a:extLst>
                </a:gridCol>
                <a:gridCol w="2625261">
                  <a:extLst>
                    <a:ext uri="{9D8B030D-6E8A-4147-A177-3AD203B41FA5}">
                      <a16:colId xmlns:a16="http://schemas.microsoft.com/office/drawing/2014/main" val="3945798483"/>
                    </a:ext>
                  </a:extLst>
                </a:gridCol>
              </a:tblGrid>
              <a:tr h="245711">
                <a:tc>
                  <a:txBody>
                    <a:bodyPr/>
                    <a:lstStyle/>
                    <a:p>
                      <a:pPr algn="ctr"/>
                      <a:r>
                        <a:rPr lang="en-GB" sz="800" dirty="0">
                          <a:solidFill>
                            <a:schemeClr val="tx1"/>
                          </a:solidFill>
                          <a:latin typeface="+mj-lt"/>
                        </a:rPr>
                        <a:t>Advantages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a:txBody>
                    <a:bodyPr/>
                    <a:lstStyle/>
                    <a:p>
                      <a:pPr algn="ctr"/>
                      <a:r>
                        <a:rPr lang="en-GB" sz="800" dirty="0">
                          <a:solidFill>
                            <a:schemeClr val="tx1"/>
                          </a:solidFill>
                          <a:latin typeface="+mj-lt"/>
                        </a:rPr>
                        <a:t>Disadvantages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E79"/>
                    </a:solidFill>
                  </a:tcPr>
                </a:tc>
                <a:extLst>
                  <a:ext uri="{0D108BD9-81ED-4DB2-BD59-A6C34878D82A}">
                    <a16:rowId xmlns:a16="http://schemas.microsoft.com/office/drawing/2014/main" val="2787563341"/>
                  </a:ext>
                </a:extLst>
              </a:tr>
              <a:tr h="1162182">
                <a:tc>
                  <a:txBody>
                    <a:bodyPr/>
                    <a:lstStyle/>
                    <a:p>
                      <a:pPr marL="285750" indent="-285750">
                        <a:buFont typeface="Arial" panose="020B0604020202020204" pitchFamily="34" charset="0"/>
                        <a:buChar char="•"/>
                      </a:pPr>
                      <a:r>
                        <a:rPr lang="en-US" sz="800" kern="1200" dirty="0">
                          <a:solidFill>
                            <a:schemeClr val="tx1"/>
                          </a:solidFill>
                          <a:latin typeface="+mj-lt"/>
                          <a:ea typeface="+mn-ea"/>
                          <a:cs typeface="+mn-cs"/>
                        </a:rPr>
                        <a:t>economic growth and improved standards of living</a:t>
                      </a:r>
                    </a:p>
                    <a:p>
                      <a:pPr marL="285750" indent="-285750">
                        <a:buFont typeface="Arial" panose="020B0604020202020204" pitchFamily="34" charset="0"/>
                        <a:buChar char="•"/>
                      </a:pPr>
                      <a:r>
                        <a:rPr lang="en-US" sz="800" kern="1200" dirty="0">
                          <a:solidFill>
                            <a:schemeClr val="tx1"/>
                          </a:solidFill>
                          <a:latin typeface="+mj-lt"/>
                          <a:ea typeface="+mn-ea"/>
                          <a:cs typeface="+mn-cs"/>
                        </a:rPr>
                        <a:t>new jobs and helps to develop skills</a:t>
                      </a:r>
                    </a:p>
                    <a:p>
                      <a:pPr marL="285750" indent="-285750">
                        <a:buFont typeface="Arial" panose="020B0604020202020204" pitchFamily="34" charset="0"/>
                        <a:buChar char="•"/>
                      </a:pPr>
                      <a:r>
                        <a:rPr lang="en-MY" sz="800" kern="1200" dirty="0">
                          <a:solidFill>
                            <a:schemeClr val="tx1"/>
                          </a:solidFill>
                          <a:latin typeface="+mj-lt"/>
                          <a:ea typeface="+mn-ea"/>
                          <a:cs typeface="+mn-cs"/>
                        </a:rPr>
                        <a:t>increase in the sharing of ideas, experiences and lifestyles of people and cultures resulting in higher levels of understanding and tolerance</a:t>
                      </a:r>
                    </a:p>
                    <a:p>
                      <a:pPr marL="285750" indent="-285750">
                        <a:buFont typeface="Arial" panose="020B0604020202020204" pitchFamily="34" charset="0"/>
                        <a:buChar char="•"/>
                      </a:pPr>
                      <a:r>
                        <a:rPr lang="en-MY" sz="800" kern="1200" dirty="0">
                          <a:solidFill>
                            <a:schemeClr val="tx1"/>
                          </a:solidFill>
                          <a:latin typeface="+mj-lt"/>
                          <a:ea typeface="+mn-ea"/>
                          <a:cs typeface="+mn-cs"/>
                        </a:rPr>
                        <a:t>increase communication</a:t>
                      </a:r>
                      <a:endParaRPr lang="en-GB" sz="8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285750" indent="-285750">
                        <a:buFont typeface="Arial" panose="020B0604020202020204" pitchFamily="34" charset="0"/>
                        <a:buChar char="•"/>
                      </a:pPr>
                      <a:r>
                        <a:rPr lang="en-MY" sz="800" kern="1200" dirty="0">
                          <a:solidFill>
                            <a:schemeClr val="tx1"/>
                          </a:solidFill>
                          <a:latin typeface="+mj-lt"/>
                          <a:ea typeface="+mn-ea"/>
                          <a:cs typeface="+mn-cs"/>
                        </a:rPr>
                        <a:t>An absence of strictly enforced international laws means that TNCs may pollute the environment.</a:t>
                      </a:r>
                    </a:p>
                    <a:p>
                      <a:pPr marL="285750" indent="-285750">
                        <a:buFont typeface="Arial" panose="020B0604020202020204" pitchFamily="34" charset="0"/>
                        <a:buChar char="•"/>
                      </a:pPr>
                      <a:r>
                        <a:rPr lang="en-MY" sz="800" kern="1200" dirty="0">
                          <a:solidFill>
                            <a:schemeClr val="tx1"/>
                          </a:solidFill>
                          <a:latin typeface="+mj-lt"/>
                          <a:ea typeface="+mn-ea"/>
                          <a:cs typeface="+mn-cs"/>
                        </a:rPr>
                        <a:t>there are no guarantees that the wealth from inward investment will benefit the local community. </a:t>
                      </a:r>
                    </a:p>
                    <a:p>
                      <a:pPr marL="285750" indent="-285750">
                        <a:buFont typeface="Arial" panose="020B0604020202020204" pitchFamily="34" charset="0"/>
                        <a:buChar char="•"/>
                      </a:pPr>
                      <a:r>
                        <a:rPr lang="en-MY" sz="800" kern="1200" dirty="0">
                          <a:solidFill>
                            <a:schemeClr val="tx1"/>
                          </a:solidFill>
                          <a:latin typeface="+mj-lt"/>
                          <a:ea typeface="+mn-ea"/>
                          <a:cs typeface="+mn-cs"/>
                        </a:rPr>
                        <a:t>new employment can run risks with safety or impose poor working conditions and low wages on local workers. </a:t>
                      </a:r>
                    </a:p>
                    <a:p>
                      <a:pPr marL="285750" indent="-285750">
                        <a:buFont typeface="Arial" panose="020B0604020202020204" pitchFamily="34" charset="0"/>
                        <a:buChar char="•"/>
                      </a:pPr>
                      <a:r>
                        <a:rPr lang="en-MY" sz="800" kern="1200" dirty="0">
                          <a:solidFill>
                            <a:schemeClr val="tx1"/>
                          </a:solidFill>
                          <a:latin typeface="+mj-lt"/>
                          <a:ea typeface="+mn-ea"/>
                          <a:cs typeface="+mn-cs"/>
                        </a:rPr>
                        <a:t>It is feared that it might drown out local traditions in favour of a western viewpoint and western style of living.</a:t>
                      </a:r>
                      <a:endParaRPr lang="en-GB" sz="800" dirty="0">
                        <a:solidFill>
                          <a:schemeClr val="tx1"/>
                        </a:solidFill>
                        <a:latin typeface="+mj-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7E79">
                        <a:alpha val="23922"/>
                      </a:srgbClr>
                    </a:solidFill>
                  </a:tcPr>
                </a:tc>
                <a:extLst>
                  <a:ext uri="{0D108BD9-81ED-4DB2-BD59-A6C34878D82A}">
                    <a16:rowId xmlns:a16="http://schemas.microsoft.com/office/drawing/2014/main" val="1222610172"/>
                  </a:ext>
                </a:extLst>
              </a:tr>
            </a:tbl>
          </a:graphicData>
        </a:graphic>
      </p:graphicFrame>
      <p:sp>
        <p:nvSpPr>
          <p:cNvPr id="80" name="Rectangle 79">
            <a:extLst>
              <a:ext uri="{FF2B5EF4-FFF2-40B4-BE49-F238E27FC236}">
                <a16:creationId xmlns:a16="http://schemas.microsoft.com/office/drawing/2014/main" id="{AB3A882A-DD45-444F-B37D-F3A99263CE70}"/>
              </a:ext>
            </a:extLst>
          </p:cNvPr>
          <p:cNvSpPr/>
          <p:nvPr/>
        </p:nvSpPr>
        <p:spPr>
          <a:xfrm>
            <a:off x="5535078" y="580723"/>
            <a:ext cx="4279273" cy="20073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TextBox 80">
            <a:extLst>
              <a:ext uri="{FF2B5EF4-FFF2-40B4-BE49-F238E27FC236}">
                <a16:creationId xmlns:a16="http://schemas.microsoft.com/office/drawing/2014/main" id="{60CA54C0-A6C3-C84D-A314-D13BDD1C4C17}"/>
              </a:ext>
            </a:extLst>
          </p:cNvPr>
          <p:cNvSpPr txBox="1"/>
          <p:nvPr/>
        </p:nvSpPr>
        <p:spPr>
          <a:xfrm>
            <a:off x="14175" y="1660977"/>
            <a:ext cx="2916819" cy="2923877"/>
          </a:xfrm>
          <a:prstGeom prst="rect">
            <a:avLst/>
          </a:prstGeom>
          <a:noFill/>
        </p:spPr>
        <p:txBody>
          <a:bodyPr wrap="square" rtlCol="0">
            <a:spAutoFit/>
          </a:bodyPr>
          <a:lstStyle/>
          <a:p>
            <a:r>
              <a:rPr lang="en-GB" sz="800" b="1" dirty="0">
                <a:latin typeface="+mj-lt"/>
              </a:rPr>
              <a:t>NIKE – A MNC (Multinational Corporation)</a:t>
            </a:r>
          </a:p>
          <a:p>
            <a:pPr algn="ctr"/>
            <a:endParaRPr lang="en-GB" sz="800" b="1" dirty="0">
              <a:latin typeface="+mj-lt"/>
            </a:endParaRPr>
          </a:p>
          <a:p>
            <a:pPr marL="171450" indent="-171450" algn="ctr">
              <a:buFont typeface="Arial" panose="020B0604020202020204" pitchFamily="34" charset="0"/>
              <a:buChar char="•"/>
            </a:pPr>
            <a:r>
              <a:rPr lang="en-GB" sz="800" dirty="0">
                <a:latin typeface="+mj-lt"/>
              </a:rPr>
              <a:t>Nike operates in over 140 countries around the world. </a:t>
            </a:r>
          </a:p>
          <a:p>
            <a:pPr marL="171450" indent="-171450" algn="ctr">
              <a:buFont typeface="Arial" panose="020B0604020202020204" pitchFamily="34" charset="0"/>
              <a:buChar char="•"/>
            </a:pPr>
            <a:r>
              <a:rPr lang="en-GB" sz="800" dirty="0">
                <a:latin typeface="+mj-lt"/>
              </a:rPr>
              <a:t>41 of these countries manufacture Nike products. </a:t>
            </a:r>
          </a:p>
          <a:p>
            <a:pPr marL="171450" indent="-171450" algn="ctr">
              <a:buFont typeface="Arial" panose="020B0604020202020204" pitchFamily="34" charset="0"/>
              <a:buChar char="•"/>
            </a:pPr>
            <a:r>
              <a:rPr lang="en-GB" sz="800" dirty="0">
                <a:latin typeface="+mj-lt"/>
              </a:rPr>
              <a:t>In 2014 Nike employed 48,000 people worldwide (20x higher if consider all the workers in factories who are outsourced).</a:t>
            </a:r>
          </a:p>
          <a:p>
            <a:pPr algn="ctr"/>
            <a:endParaRPr lang="en-GB" sz="800" dirty="0">
              <a:latin typeface="+mj-lt"/>
            </a:endParaRPr>
          </a:p>
          <a:p>
            <a:r>
              <a:rPr lang="en-GB" sz="800" b="1" dirty="0">
                <a:latin typeface="+mj-lt"/>
              </a:rPr>
              <a:t>Nike in Vietnam </a:t>
            </a:r>
            <a:r>
              <a:rPr lang="en-GB" sz="800" dirty="0">
                <a:latin typeface="+mj-lt"/>
              </a:rPr>
              <a:t>– Nike invested in Vietnam in 1995. Nike became Vietnams largest foreign employer with ten factories employing 40,000 people. In 2015 employment rose to 300,000. </a:t>
            </a:r>
          </a:p>
          <a:p>
            <a:endParaRPr lang="en-GB" sz="800" dirty="0">
              <a:latin typeface="+mj-lt"/>
            </a:endParaRPr>
          </a:p>
          <a:p>
            <a:r>
              <a:rPr lang="en-GB" sz="800" dirty="0">
                <a:latin typeface="+mj-lt"/>
              </a:rPr>
              <a:t>Advantages and disadvantages brought by MNC’s such as Nike for Vietnam: </a:t>
            </a:r>
          </a:p>
          <a:p>
            <a:pPr marL="171450" indent="-171450">
              <a:buFont typeface=".Apple Color Emoji UI"/>
              <a:buChar char="✅"/>
            </a:pPr>
            <a:r>
              <a:rPr lang="en-GB" sz="800" dirty="0">
                <a:latin typeface="+mj-lt"/>
              </a:rPr>
              <a:t>Created 300,000 jobs </a:t>
            </a:r>
          </a:p>
          <a:p>
            <a:pPr marL="171450" indent="-171450">
              <a:buFont typeface=".Apple Color Emoji UI"/>
              <a:buChar char="✅"/>
            </a:pPr>
            <a:r>
              <a:rPr lang="en-GB" sz="800" dirty="0">
                <a:latin typeface="+mj-lt"/>
              </a:rPr>
              <a:t>Contributes to tax, which helps to pay for education and infrastructure</a:t>
            </a:r>
          </a:p>
          <a:p>
            <a:pPr marL="171450" indent="-171450">
              <a:buFont typeface=".Apple Color Emoji UI"/>
              <a:buChar char="✅"/>
            </a:pPr>
            <a:r>
              <a:rPr lang="en-GB" sz="800" dirty="0">
                <a:latin typeface="+mj-lt"/>
              </a:rPr>
              <a:t>Pays higher wages than local companies</a:t>
            </a:r>
            <a:endParaRPr lang="en-GB" sz="800" dirty="0">
              <a:latin typeface="+mj-lt"/>
              <a:ea typeface="Calibri" panose="020F0502020204030204" pitchFamily="34" charset="0"/>
              <a:cs typeface="Times New Roman" panose="02020603050405020304" pitchFamily="18" charset="0"/>
            </a:endParaRPr>
          </a:p>
          <a:p>
            <a:pPr marL="171450" indent="-171450">
              <a:buFont typeface=".Apple Color Emoji UI"/>
              <a:buChar char="✅"/>
            </a:pPr>
            <a:r>
              <a:rPr lang="en-GB" sz="800" dirty="0">
                <a:latin typeface="+mj-lt"/>
              </a:rPr>
              <a:t>Helped to attract more MNC’s</a:t>
            </a:r>
            <a:endParaRPr lang="en-GB" sz="800" dirty="0">
              <a:latin typeface="+mj-lt"/>
              <a:ea typeface="Calibri" panose="020F0502020204030204" pitchFamily="34" charset="0"/>
              <a:cs typeface="Times New Roman" panose="02020603050405020304" pitchFamily="18" charset="0"/>
            </a:endParaRPr>
          </a:p>
          <a:p>
            <a:pPr marL="171450" indent="-171450">
              <a:buFont typeface=".Apple Color Emoji UI"/>
              <a:buChar char="❌"/>
            </a:pPr>
            <a:r>
              <a:rPr lang="en-GB" sz="800" dirty="0">
                <a:latin typeface="+mj-lt"/>
              </a:rPr>
              <a:t>Investment could be quickly moved away from Vietnam, leaving the people without employment</a:t>
            </a:r>
            <a:endParaRPr lang="en-GB" sz="800" dirty="0">
              <a:latin typeface="+mj-lt"/>
              <a:ea typeface="Calibri" panose="020F0502020204030204" pitchFamily="34" charset="0"/>
              <a:cs typeface="Times New Roman" panose="02020603050405020304" pitchFamily="18" charset="0"/>
            </a:endParaRPr>
          </a:p>
          <a:p>
            <a:pPr marL="171450" indent="-171450">
              <a:buFont typeface=".Apple Color Emoji UI"/>
              <a:buChar char="❌"/>
            </a:pPr>
            <a:r>
              <a:rPr lang="en-GB" sz="800" dirty="0">
                <a:latin typeface="+mj-lt"/>
              </a:rPr>
              <a:t>Nike has a large demand for energy and water</a:t>
            </a:r>
            <a:endParaRPr lang="en-GB" sz="800" dirty="0">
              <a:latin typeface="+mj-lt"/>
              <a:cs typeface="Times New Roman" panose="02020603050405020304" pitchFamily="18" charset="0"/>
            </a:endParaRPr>
          </a:p>
          <a:p>
            <a:pPr marL="171450" indent="-171450">
              <a:buFont typeface=".Apple Color Emoji UI"/>
              <a:buChar char="❌"/>
            </a:pPr>
            <a:r>
              <a:rPr lang="en-GB" sz="800" dirty="0">
                <a:latin typeface="+mj-lt"/>
              </a:rPr>
              <a:t>Factories gained a reputation of sweatshop conditions after workers experienced abuse</a:t>
            </a:r>
          </a:p>
        </p:txBody>
      </p:sp>
      <p:sp>
        <p:nvSpPr>
          <p:cNvPr id="86" name="Rectangle 85">
            <a:extLst>
              <a:ext uri="{FF2B5EF4-FFF2-40B4-BE49-F238E27FC236}">
                <a16:creationId xmlns:a16="http://schemas.microsoft.com/office/drawing/2014/main" id="{151A0DB3-F88B-574E-9FD7-232B74F463AB}"/>
              </a:ext>
            </a:extLst>
          </p:cNvPr>
          <p:cNvSpPr/>
          <p:nvPr/>
        </p:nvSpPr>
        <p:spPr>
          <a:xfrm>
            <a:off x="2785223" y="4548774"/>
            <a:ext cx="1523174" cy="215444"/>
          </a:xfrm>
          <a:prstGeom prst="rect">
            <a:avLst/>
          </a:prstGeom>
        </p:spPr>
        <p:txBody>
          <a:bodyPr wrap="none">
            <a:spAutoFit/>
          </a:bodyPr>
          <a:lstStyle/>
          <a:p>
            <a:pPr algn="ctr"/>
            <a:r>
              <a:rPr lang="en-GB" altLang="en-US" sz="800" b="1" dirty="0">
                <a:latin typeface="+mj-lt"/>
              </a:rPr>
              <a:t>Why MNC’s locate in NIC’s/ LIC’s.</a:t>
            </a:r>
          </a:p>
        </p:txBody>
      </p:sp>
      <p:sp>
        <p:nvSpPr>
          <p:cNvPr id="107" name="Rectangle 106">
            <a:extLst>
              <a:ext uri="{FF2B5EF4-FFF2-40B4-BE49-F238E27FC236}">
                <a16:creationId xmlns:a16="http://schemas.microsoft.com/office/drawing/2014/main" id="{772E90EC-7173-5846-A997-AE92CA61E72C}"/>
              </a:ext>
            </a:extLst>
          </p:cNvPr>
          <p:cNvSpPr/>
          <p:nvPr/>
        </p:nvSpPr>
        <p:spPr>
          <a:xfrm>
            <a:off x="2632852" y="4535268"/>
            <a:ext cx="1813714" cy="232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8" name="Picture 107">
            <a:extLst>
              <a:ext uri="{FF2B5EF4-FFF2-40B4-BE49-F238E27FC236}">
                <a16:creationId xmlns:a16="http://schemas.microsoft.com/office/drawing/2014/main" id="{C6909F09-8297-CF4A-A1E1-2916F9C30E48}"/>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1507790" y="127354"/>
            <a:ext cx="583312" cy="583312"/>
          </a:xfrm>
          <a:prstGeom prst="rect">
            <a:avLst/>
          </a:prstGeom>
        </p:spPr>
      </p:pic>
      <p:sp>
        <p:nvSpPr>
          <p:cNvPr id="109" name="Title 1">
            <a:extLst>
              <a:ext uri="{FF2B5EF4-FFF2-40B4-BE49-F238E27FC236}">
                <a16:creationId xmlns:a16="http://schemas.microsoft.com/office/drawing/2014/main" id="{F526F721-8CDA-0646-8002-065686E95A7F}"/>
              </a:ext>
            </a:extLst>
          </p:cNvPr>
          <p:cNvSpPr txBox="1">
            <a:spLocks/>
          </p:cNvSpPr>
          <p:nvPr/>
        </p:nvSpPr>
        <p:spPr>
          <a:xfrm>
            <a:off x="5336845" y="4636999"/>
            <a:ext cx="2773738" cy="47928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800" b="1" dirty="0"/>
              <a:t>Who decides the price of commodities (products)?</a:t>
            </a:r>
          </a:p>
        </p:txBody>
      </p:sp>
      <p:pic>
        <p:nvPicPr>
          <p:cNvPr id="110" name="Picture 109">
            <a:extLst>
              <a:ext uri="{FF2B5EF4-FFF2-40B4-BE49-F238E27FC236}">
                <a16:creationId xmlns:a16="http://schemas.microsoft.com/office/drawing/2014/main" id="{BC3B99BA-F10A-9D42-9736-258FC0BF6D2D}"/>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101244" y="4783575"/>
            <a:ext cx="243265" cy="249648"/>
          </a:xfrm>
          <a:prstGeom prst="rect">
            <a:avLst/>
          </a:prstGeom>
        </p:spPr>
      </p:pic>
      <p:sp>
        <p:nvSpPr>
          <p:cNvPr id="111" name="TextBox 110">
            <a:extLst>
              <a:ext uri="{FF2B5EF4-FFF2-40B4-BE49-F238E27FC236}">
                <a16:creationId xmlns:a16="http://schemas.microsoft.com/office/drawing/2014/main" id="{09AF5E14-A181-044F-9414-C32F3F127689}"/>
              </a:ext>
            </a:extLst>
          </p:cNvPr>
          <p:cNvSpPr txBox="1"/>
          <p:nvPr/>
        </p:nvSpPr>
        <p:spPr>
          <a:xfrm>
            <a:off x="4363622" y="4767025"/>
            <a:ext cx="859254" cy="338554"/>
          </a:xfrm>
          <a:prstGeom prst="rect">
            <a:avLst/>
          </a:prstGeom>
          <a:noFill/>
        </p:spPr>
        <p:txBody>
          <a:bodyPr wrap="square" rtlCol="0">
            <a:spAutoFit/>
          </a:bodyPr>
          <a:lstStyle/>
          <a:p>
            <a:pPr algn="ctr"/>
            <a:r>
              <a:rPr lang="en-GB" sz="800" dirty="0">
                <a:latin typeface="+mj-lt"/>
              </a:rPr>
              <a:t>Supply (production)</a:t>
            </a:r>
          </a:p>
        </p:txBody>
      </p:sp>
      <p:sp>
        <p:nvSpPr>
          <p:cNvPr id="112" name="TextBox 111">
            <a:extLst>
              <a:ext uri="{FF2B5EF4-FFF2-40B4-BE49-F238E27FC236}">
                <a16:creationId xmlns:a16="http://schemas.microsoft.com/office/drawing/2014/main" id="{AE155168-6620-8041-A9B6-9AB42EFDA4BB}"/>
              </a:ext>
            </a:extLst>
          </p:cNvPr>
          <p:cNvSpPr txBox="1"/>
          <p:nvPr/>
        </p:nvSpPr>
        <p:spPr>
          <a:xfrm>
            <a:off x="5199704" y="4768398"/>
            <a:ext cx="859254" cy="338554"/>
          </a:xfrm>
          <a:prstGeom prst="rect">
            <a:avLst/>
          </a:prstGeom>
          <a:noFill/>
        </p:spPr>
        <p:txBody>
          <a:bodyPr wrap="square" rtlCol="0">
            <a:spAutoFit/>
          </a:bodyPr>
          <a:lstStyle/>
          <a:p>
            <a:pPr algn="ctr"/>
            <a:r>
              <a:rPr lang="en-GB" sz="800" dirty="0">
                <a:latin typeface="+mj-lt"/>
              </a:rPr>
              <a:t>Demand (consumption)</a:t>
            </a:r>
          </a:p>
        </p:txBody>
      </p:sp>
      <p:cxnSp>
        <p:nvCxnSpPr>
          <p:cNvPr id="117" name="Straight Arrow Connector 116">
            <a:extLst>
              <a:ext uri="{FF2B5EF4-FFF2-40B4-BE49-F238E27FC236}">
                <a16:creationId xmlns:a16="http://schemas.microsoft.com/office/drawing/2014/main" id="{6712C03E-D4E3-8F42-A97A-5A3391E99E92}"/>
              </a:ext>
            </a:extLst>
          </p:cNvPr>
          <p:cNvCxnSpPr>
            <a:cxnSpLocks/>
          </p:cNvCxnSpPr>
          <p:nvPr/>
        </p:nvCxnSpPr>
        <p:spPr>
          <a:xfrm>
            <a:off x="6050940" y="4726189"/>
            <a:ext cx="4009" cy="35388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8" name="TextBox 117">
            <a:extLst>
              <a:ext uri="{FF2B5EF4-FFF2-40B4-BE49-F238E27FC236}">
                <a16:creationId xmlns:a16="http://schemas.microsoft.com/office/drawing/2014/main" id="{96C4EB1A-2BAB-634B-B710-61A10E915DA4}"/>
              </a:ext>
            </a:extLst>
          </p:cNvPr>
          <p:cNvSpPr txBox="1"/>
          <p:nvPr/>
        </p:nvSpPr>
        <p:spPr>
          <a:xfrm>
            <a:off x="6000250" y="4773208"/>
            <a:ext cx="859254" cy="338554"/>
          </a:xfrm>
          <a:prstGeom prst="rect">
            <a:avLst/>
          </a:prstGeom>
          <a:noFill/>
        </p:spPr>
        <p:txBody>
          <a:bodyPr wrap="square" rtlCol="0">
            <a:spAutoFit/>
          </a:bodyPr>
          <a:lstStyle/>
          <a:p>
            <a:pPr algn="ctr"/>
            <a:r>
              <a:rPr lang="en-GB" sz="800" dirty="0">
                <a:latin typeface="+mj-lt"/>
              </a:rPr>
              <a:t>Decrease in price</a:t>
            </a:r>
          </a:p>
        </p:txBody>
      </p:sp>
      <p:pic>
        <p:nvPicPr>
          <p:cNvPr id="119" name="Picture 118">
            <a:extLst>
              <a:ext uri="{FF2B5EF4-FFF2-40B4-BE49-F238E27FC236}">
                <a16:creationId xmlns:a16="http://schemas.microsoft.com/office/drawing/2014/main" id="{4A0C8660-783E-CA44-99EF-A0D150903495}"/>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5097235" y="5142283"/>
            <a:ext cx="243265" cy="249648"/>
          </a:xfrm>
          <a:prstGeom prst="rect">
            <a:avLst/>
          </a:prstGeom>
        </p:spPr>
      </p:pic>
      <p:sp>
        <p:nvSpPr>
          <p:cNvPr id="120" name="TextBox 119">
            <a:extLst>
              <a:ext uri="{FF2B5EF4-FFF2-40B4-BE49-F238E27FC236}">
                <a16:creationId xmlns:a16="http://schemas.microsoft.com/office/drawing/2014/main" id="{BA2283BC-AD67-AB4A-B0FA-C057894E17FE}"/>
              </a:ext>
            </a:extLst>
          </p:cNvPr>
          <p:cNvSpPr txBox="1"/>
          <p:nvPr/>
        </p:nvSpPr>
        <p:spPr>
          <a:xfrm>
            <a:off x="5181716" y="5135789"/>
            <a:ext cx="859254" cy="338554"/>
          </a:xfrm>
          <a:prstGeom prst="rect">
            <a:avLst/>
          </a:prstGeom>
          <a:noFill/>
        </p:spPr>
        <p:txBody>
          <a:bodyPr wrap="square" rtlCol="0">
            <a:spAutoFit/>
          </a:bodyPr>
          <a:lstStyle/>
          <a:p>
            <a:pPr algn="ctr"/>
            <a:r>
              <a:rPr lang="en-GB" sz="800" dirty="0">
                <a:latin typeface="+mj-lt"/>
              </a:rPr>
              <a:t>Supply (production)</a:t>
            </a:r>
          </a:p>
        </p:txBody>
      </p:sp>
      <p:sp>
        <p:nvSpPr>
          <p:cNvPr id="121" name="TextBox 120">
            <a:extLst>
              <a:ext uri="{FF2B5EF4-FFF2-40B4-BE49-F238E27FC236}">
                <a16:creationId xmlns:a16="http://schemas.microsoft.com/office/drawing/2014/main" id="{8A1E6ACE-92B2-D043-81B6-3EF9B7F9B1DA}"/>
              </a:ext>
            </a:extLst>
          </p:cNvPr>
          <p:cNvSpPr txBox="1"/>
          <p:nvPr/>
        </p:nvSpPr>
        <p:spPr>
          <a:xfrm>
            <a:off x="4348027" y="5146485"/>
            <a:ext cx="859254" cy="338554"/>
          </a:xfrm>
          <a:prstGeom prst="rect">
            <a:avLst/>
          </a:prstGeom>
          <a:noFill/>
        </p:spPr>
        <p:txBody>
          <a:bodyPr wrap="square" rtlCol="0">
            <a:spAutoFit/>
          </a:bodyPr>
          <a:lstStyle/>
          <a:p>
            <a:pPr algn="ctr"/>
            <a:r>
              <a:rPr lang="en-GB" sz="800" dirty="0">
                <a:latin typeface="+mj-lt"/>
              </a:rPr>
              <a:t>Demand (consumption)</a:t>
            </a:r>
          </a:p>
        </p:txBody>
      </p:sp>
      <p:cxnSp>
        <p:nvCxnSpPr>
          <p:cNvPr id="122" name="Straight Arrow Connector 121">
            <a:extLst>
              <a:ext uri="{FF2B5EF4-FFF2-40B4-BE49-F238E27FC236}">
                <a16:creationId xmlns:a16="http://schemas.microsoft.com/office/drawing/2014/main" id="{529F5FE4-D476-D64B-8D0D-884461944BC6}"/>
              </a:ext>
            </a:extLst>
          </p:cNvPr>
          <p:cNvCxnSpPr>
            <a:cxnSpLocks/>
          </p:cNvCxnSpPr>
          <p:nvPr/>
        </p:nvCxnSpPr>
        <p:spPr>
          <a:xfrm flipV="1">
            <a:off x="6054949" y="5167237"/>
            <a:ext cx="0" cy="2970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3" name="TextBox 122">
            <a:extLst>
              <a:ext uri="{FF2B5EF4-FFF2-40B4-BE49-F238E27FC236}">
                <a16:creationId xmlns:a16="http://schemas.microsoft.com/office/drawing/2014/main" id="{B692AA73-2D45-FC4C-973B-B590B49A7D49}"/>
              </a:ext>
            </a:extLst>
          </p:cNvPr>
          <p:cNvSpPr txBox="1"/>
          <p:nvPr/>
        </p:nvSpPr>
        <p:spPr>
          <a:xfrm>
            <a:off x="6015404" y="5157145"/>
            <a:ext cx="859254" cy="338554"/>
          </a:xfrm>
          <a:prstGeom prst="rect">
            <a:avLst/>
          </a:prstGeom>
          <a:noFill/>
        </p:spPr>
        <p:txBody>
          <a:bodyPr wrap="square" rtlCol="0">
            <a:spAutoFit/>
          </a:bodyPr>
          <a:lstStyle/>
          <a:p>
            <a:pPr algn="ctr"/>
            <a:r>
              <a:rPr lang="en-GB" sz="800" dirty="0">
                <a:latin typeface="+mj-lt"/>
              </a:rPr>
              <a:t>Increase  in price</a:t>
            </a:r>
          </a:p>
        </p:txBody>
      </p:sp>
      <p:sp>
        <p:nvSpPr>
          <p:cNvPr id="127" name="TextBox 126">
            <a:extLst>
              <a:ext uri="{FF2B5EF4-FFF2-40B4-BE49-F238E27FC236}">
                <a16:creationId xmlns:a16="http://schemas.microsoft.com/office/drawing/2014/main" id="{7CAAC7DC-6206-D946-A1B3-3C97D72F6BC5}"/>
              </a:ext>
            </a:extLst>
          </p:cNvPr>
          <p:cNvSpPr txBox="1"/>
          <p:nvPr/>
        </p:nvSpPr>
        <p:spPr>
          <a:xfrm>
            <a:off x="7015255" y="4905924"/>
            <a:ext cx="2472143" cy="584775"/>
          </a:xfrm>
          <a:prstGeom prst="rect">
            <a:avLst/>
          </a:prstGeom>
          <a:noFill/>
        </p:spPr>
        <p:txBody>
          <a:bodyPr wrap="square" rtlCol="0">
            <a:spAutoFit/>
          </a:bodyPr>
          <a:lstStyle/>
          <a:p>
            <a:pPr algn="ctr"/>
            <a:r>
              <a:rPr lang="en-GB" sz="800" dirty="0">
                <a:latin typeface="+mj-lt"/>
              </a:rPr>
              <a:t>Traders will buy products from the London Stock Exchange. If prices of a certain product is expensive then shops will buy the product from a cheaper country. </a:t>
            </a:r>
          </a:p>
          <a:p>
            <a:pPr algn="ctr"/>
            <a:endParaRPr lang="en-GB" sz="800" dirty="0">
              <a:latin typeface="+mj-lt"/>
            </a:endParaRPr>
          </a:p>
        </p:txBody>
      </p:sp>
      <p:pic>
        <p:nvPicPr>
          <p:cNvPr id="132" name="Picture 131">
            <a:extLst>
              <a:ext uri="{FF2B5EF4-FFF2-40B4-BE49-F238E27FC236}">
                <a16:creationId xmlns:a16="http://schemas.microsoft.com/office/drawing/2014/main" id="{DB482E7A-B057-EA4D-AADF-1E7D18E23779}"/>
              </a:ext>
            </a:extLst>
          </p:cNvPr>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2389940" y="1624665"/>
            <a:ext cx="489308" cy="280970"/>
          </a:xfrm>
          <a:prstGeom prst="rect">
            <a:avLst/>
          </a:prstGeom>
        </p:spPr>
      </p:pic>
      <p:pic>
        <p:nvPicPr>
          <p:cNvPr id="134" name="Picture 133">
            <a:extLst>
              <a:ext uri="{FF2B5EF4-FFF2-40B4-BE49-F238E27FC236}">
                <a16:creationId xmlns:a16="http://schemas.microsoft.com/office/drawing/2014/main" id="{F859B1B3-E7C5-7A4F-BBBD-F5814E5C2BD9}"/>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3140310" y="3102436"/>
            <a:ext cx="2109289" cy="1411727"/>
          </a:xfrm>
          <a:prstGeom prst="rect">
            <a:avLst/>
          </a:prstGeom>
        </p:spPr>
      </p:pic>
      <p:sp>
        <p:nvSpPr>
          <p:cNvPr id="3" name="TextBox 2"/>
          <p:cNvSpPr txBox="1"/>
          <p:nvPr/>
        </p:nvSpPr>
        <p:spPr>
          <a:xfrm>
            <a:off x="-325" y="4522862"/>
            <a:ext cx="2361695" cy="2308324"/>
          </a:xfrm>
          <a:prstGeom prst="rect">
            <a:avLst/>
          </a:prstGeom>
          <a:noFill/>
        </p:spPr>
        <p:txBody>
          <a:bodyPr wrap="square" rtlCol="0">
            <a:spAutoFit/>
          </a:bodyPr>
          <a:lstStyle/>
          <a:p>
            <a:r>
              <a:rPr lang="en-GB" sz="800" b="1" dirty="0">
                <a:latin typeface="+mj-lt"/>
              </a:rPr>
              <a:t>Why has the global tourism industry grown–</a:t>
            </a:r>
          </a:p>
          <a:p>
            <a:endParaRPr lang="en-GB" sz="800" b="1" dirty="0">
              <a:latin typeface="+mj-lt"/>
            </a:endParaRPr>
          </a:p>
          <a:p>
            <a:pPr marL="342900" indent="-342900">
              <a:buFont typeface="+mj-lt"/>
              <a:buAutoNum type="arabicPeriod"/>
            </a:pPr>
            <a:r>
              <a:rPr lang="en-GB" sz="800" dirty="0">
                <a:solidFill>
                  <a:schemeClr val="accent6"/>
                </a:solidFill>
                <a:latin typeface="+mj-lt"/>
              </a:rPr>
              <a:t>Mass tourism </a:t>
            </a:r>
            <a:r>
              <a:rPr lang="en-GB" sz="800" dirty="0">
                <a:latin typeface="+mj-lt"/>
              </a:rPr>
              <a:t>= began in the 1960’s when MNC’s began putting together package holidays which made holidays more affordable. </a:t>
            </a:r>
          </a:p>
          <a:p>
            <a:pPr marL="342900" indent="-342900">
              <a:buFont typeface="+mj-lt"/>
              <a:buAutoNum type="arabicPeriod"/>
            </a:pPr>
            <a:r>
              <a:rPr lang="en-GB" sz="800" dirty="0">
                <a:solidFill>
                  <a:srgbClr val="FF2F92"/>
                </a:solidFill>
                <a:latin typeface="+mj-lt"/>
              </a:rPr>
              <a:t>Long haul flights </a:t>
            </a:r>
            <a:r>
              <a:rPr lang="en-GB" sz="800" dirty="0">
                <a:latin typeface="+mj-lt"/>
              </a:rPr>
              <a:t>= As air travel became more affordable it allowed the growth of long-haul flights </a:t>
            </a:r>
          </a:p>
          <a:p>
            <a:pPr marL="342900" indent="-342900">
              <a:buFont typeface="+mj-lt"/>
              <a:buAutoNum type="arabicPeriod"/>
            </a:pPr>
            <a:r>
              <a:rPr lang="en-GB" sz="800" dirty="0">
                <a:solidFill>
                  <a:srgbClr val="7030A0"/>
                </a:solidFill>
                <a:latin typeface="+mj-lt"/>
              </a:rPr>
              <a:t>Independent travel </a:t>
            </a:r>
            <a:r>
              <a:rPr lang="en-GB" sz="800" dirty="0">
                <a:latin typeface="+mj-lt"/>
              </a:rPr>
              <a:t>= Mobile and technology is also having a huge impact on the tourism industry. It allows travellers to bee independent rather than rely on MNC’s. </a:t>
            </a:r>
          </a:p>
          <a:p>
            <a:pPr marL="342900" indent="-342900">
              <a:buFont typeface="+mj-lt"/>
              <a:buAutoNum type="arabicPeriod"/>
            </a:pPr>
            <a:r>
              <a:rPr lang="en-GB" sz="800" dirty="0">
                <a:solidFill>
                  <a:srgbClr val="0070C0"/>
                </a:solidFill>
                <a:latin typeface="+mj-lt"/>
              </a:rPr>
              <a:t>Cruise holidays </a:t>
            </a:r>
            <a:r>
              <a:rPr lang="en-GB" sz="800" dirty="0">
                <a:latin typeface="+mj-lt"/>
              </a:rPr>
              <a:t>= Cruise holidays provide the customer with the convenience of a package flight and accommodation and meals. But the option to be independent during the day. </a:t>
            </a:r>
          </a:p>
        </p:txBody>
      </p:sp>
      <p:pic>
        <p:nvPicPr>
          <p:cNvPr id="1026" name="Picture 2" descr="https://static.thenounproject.com/png/2473750-200.png"/>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2302394" y="6279954"/>
            <a:ext cx="292526" cy="2925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tatic.thenounproject.com/png/2383574-200.png"/>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2310327" y="5816902"/>
            <a:ext cx="288839" cy="2888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static.thenounproject.com/png/3094318-200.png"/>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2272701" y="5305931"/>
            <a:ext cx="346299" cy="34629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tatic.thenounproject.com/png/1831228-200.png"/>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2310327" y="4811074"/>
            <a:ext cx="302862" cy="3028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26" y="4535267"/>
            <a:ext cx="2637793" cy="23227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a:extLst>
              <a:ext uri="{FF2B5EF4-FFF2-40B4-BE49-F238E27FC236}">
                <a16:creationId xmlns:a16="http://schemas.microsoft.com/office/drawing/2014/main" id="{88E36527-7219-ED48-B5C8-3778860AE38E}"/>
              </a:ext>
            </a:extLst>
          </p:cNvPr>
          <p:cNvSpPr txBox="1"/>
          <p:nvPr/>
        </p:nvSpPr>
        <p:spPr>
          <a:xfrm>
            <a:off x="9814351" y="1103840"/>
            <a:ext cx="2444817" cy="2431435"/>
          </a:xfrm>
          <a:prstGeom prst="rect">
            <a:avLst/>
          </a:prstGeom>
          <a:noFill/>
        </p:spPr>
        <p:txBody>
          <a:bodyPr wrap="square" rtlCol="0">
            <a:spAutoFit/>
          </a:bodyPr>
          <a:lstStyle/>
          <a:p>
            <a:pPr algn="ctr"/>
            <a:r>
              <a:rPr lang="en-GB" sz="800" b="1" dirty="0">
                <a:latin typeface="+mj-lt"/>
              </a:rPr>
              <a:t>Malawi – </a:t>
            </a:r>
            <a:endParaRPr lang="en-GB" sz="800" dirty="0">
              <a:latin typeface="+mj-lt"/>
            </a:endParaRPr>
          </a:p>
          <a:p>
            <a:endParaRPr lang="en-GB" sz="800" dirty="0">
              <a:latin typeface="+mj-lt"/>
            </a:endParaRPr>
          </a:p>
          <a:p>
            <a:r>
              <a:rPr lang="en-GB" sz="800" dirty="0">
                <a:latin typeface="+mj-lt"/>
              </a:rPr>
              <a:t>It is one of the poorest countries in Southern Africa as it is: </a:t>
            </a:r>
          </a:p>
          <a:p>
            <a:pPr marL="285750" indent="-285750">
              <a:buFont typeface="Arial" panose="020B0604020202020204" pitchFamily="34" charset="0"/>
              <a:buChar char="•"/>
            </a:pPr>
            <a:r>
              <a:rPr lang="en-GB" sz="800" dirty="0">
                <a:latin typeface="+mj-lt"/>
              </a:rPr>
              <a:t>Landlocked</a:t>
            </a:r>
          </a:p>
          <a:p>
            <a:pPr marL="285750" indent="-285750">
              <a:buFont typeface="Arial" panose="020B0604020202020204" pitchFamily="34" charset="0"/>
              <a:buChar char="•"/>
            </a:pPr>
            <a:r>
              <a:rPr lang="en-GB" sz="800" dirty="0">
                <a:latin typeface="+mj-lt"/>
              </a:rPr>
              <a:t>Little exports </a:t>
            </a:r>
          </a:p>
          <a:p>
            <a:pPr marL="285750" indent="-285750">
              <a:buFont typeface="Arial" panose="020B0604020202020204" pitchFamily="34" charset="0"/>
              <a:buChar char="•"/>
            </a:pPr>
            <a:r>
              <a:rPr lang="en-GB" sz="800" dirty="0">
                <a:latin typeface="+mj-lt"/>
              </a:rPr>
              <a:t>Suffered from HIV/AIDS</a:t>
            </a:r>
          </a:p>
          <a:p>
            <a:r>
              <a:rPr lang="en-GB" sz="800" dirty="0">
                <a:latin typeface="+mj-lt"/>
              </a:rPr>
              <a:t>Middle Shire in an area in Malawi that relies heavily on the Shire river. The Shire river provides most of Malawi’s HEP (hydro electric power).</a:t>
            </a:r>
          </a:p>
          <a:p>
            <a:endParaRPr lang="en-GB" sz="800" i="1" dirty="0"/>
          </a:p>
          <a:p>
            <a:r>
              <a:rPr lang="en-GB" sz="800" dirty="0">
                <a:latin typeface="+mj-lt"/>
              </a:rPr>
              <a:t>Exports - In Malawi, agriculture employs 84% of labour and accounts for 85% of export earnings. </a:t>
            </a:r>
          </a:p>
          <a:p>
            <a:r>
              <a:rPr lang="en-GB" sz="800" dirty="0">
                <a:latin typeface="+mj-lt"/>
              </a:rPr>
              <a:t>Tea is cultivated (grown) on 44 farms owned by 11 MNC’s as well as 10,000 locally owned farms.</a:t>
            </a:r>
          </a:p>
          <a:p>
            <a:r>
              <a:rPr lang="en-GB" sz="800" dirty="0">
                <a:latin typeface="+mj-lt"/>
              </a:rPr>
              <a:t>90% of Malawi’s tea is exported to the UK and South Africa. </a:t>
            </a:r>
          </a:p>
          <a:p>
            <a:endParaRPr lang="en-GB" sz="800" dirty="0">
              <a:latin typeface="+mj-lt"/>
            </a:endParaRPr>
          </a:p>
          <a:p>
            <a:endParaRPr lang="en-GB" sz="800" dirty="0">
              <a:latin typeface="+mj-lt"/>
            </a:endParaRPr>
          </a:p>
        </p:txBody>
      </p:sp>
      <p:graphicFrame>
        <p:nvGraphicFramePr>
          <p:cNvPr id="83" name="Diagram 82">
            <a:extLst>
              <a:ext uri="{FF2B5EF4-FFF2-40B4-BE49-F238E27FC236}">
                <a16:creationId xmlns:a16="http://schemas.microsoft.com/office/drawing/2014/main" id="{6F9D2969-02FE-5B46-BFF9-FAD5FA246659}"/>
              </a:ext>
            </a:extLst>
          </p:cNvPr>
          <p:cNvGraphicFramePr/>
          <p:nvPr>
            <p:extLst>
              <p:ext uri="{D42A27DB-BD31-4B8C-83A1-F6EECF244321}">
                <p14:modId xmlns:p14="http://schemas.microsoft.com/office/powerpoint/2010/main" val="3816787632"/>
              </p:ext>
            </p:extLst>
          </p:nvPr>
        </p:nvGraphicFramePr>
        <p:xfrm>
          <a:off x="9910874" y="3161193"/>
          <a:ext cx="2187146" cy="1797626"/>
        </p:xfrm>
        <a:graphic>
          <a:graphicData uri="http://schemas.openxmlformats.org/drawingml/2006/diagram">
            <dgm:relIds xmlns:dgm="http://schemas.openxmlformats.org/drawingml/2006/diagram" xmlns:r="http://schemas.openxmlformats.org/officeDocument/2006/relationships" r:dm="rId25" r:lo="rId26" r:qs="rId27" r:cs="rId28"/>
          </a:graphicData>
        </a:graphic>
      </p:graphicFrame>
      <p:pic>
        <p:nvPicPr>
          <p:cNvPr id="84" name="Picture 83">
            <a:extLst>
              <a:ext uri="{FF2B5EF4-FFF2-40B4-BE49-F238E27FC236}">
                <a16:creationId xmlns:a16="http://schemas.microsoft.com/office/drawing/2014/main" id="{6C59533D-33D5-3F4C-945C-6310681439E3}"/>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11726562" y="1101442"/>
            <a:ext cx="364540" cy="241951"/>
          </a:xfrm>
          <a:prstGeom prst="rect">
            <a:avLst/>
          </a:prstGeom>
        </p:spPr>
      </p:pic>
      <p:pic>
        <p:nvPicPr>
          <p:cNvPr id="66" name="Google Shape;164;p22">
            <a:extLst>
              <a:ext uri="{FF2B5EF4-FFF2-40B4-BE49-F238E27FC236}">
                <a16:creationId xmlns:a16="http://schemas.microsoft.com/office/drawing/2014/main" id="{59396CFE-0E64-A340-8E90-8514AB00356C}"/>
              </a:ext>
            </a:extLst>
          </p:cNvPr>
          <p:cNvPicPr preferRelativeResize="0"/>
          <p:nvPr/>
        </p:nvPicPr>
        <p:blipFill rotWithShape="1">
          <a:blip r:embed="rId31" cstate="email">
            <a:alphaModFix/>
            <a:extLst>
              <a:ext uri="{28A0092B-C50C-407E-A947-70E740481C1C}">
                <a14:useLocalDpi xmlns:a14="http://schemas.microsoft.com/office/drawing/2010/main"/>
              </a:ext>
            </a:extLst>
          </a:blip>
          <a:srcRect/>
          <a:stretch/>
        </p:blipFill>
        <p:spPr>
          <a:xfrm>
            <a:off x="8751993" y="2599290"/>
            <a:ext cx="889457" cy="269713"/>
          </a:xfrm>
          <a:prstGeom prst="rect">
            <a:avLst/>
          </a:prstGeom>
          <a:noFill/>
          <a:ln>
            <a:noFill/>
          </a:ln>
        </p:spPr>
      </p:pic>
      <p:sp>
        <p:nvSpPr>
          <p:cNvPr id="13" name="Rectangle 12">
            <a:extLst>
              <a:ext uri="{FF2B5EF4-FFF2-40B4-BE49-F238E27FC236}">
                <a16:creationId xmlns:a16="http://schemas.microsoft.com/office/drawing/2014/main" id="{F27E678B-F750-0B43-AA03-06177FDF89B3}"/>
              </a:ext>
            </a:extLst>
          </p:cNvPr>
          <p:cNvSpPr/>
          <p:nvPr/>
        </p:nvSpPr>
        <p:spPr>
          <a:xfrm>
            <a:off x="8425292" y="2836697"/>
            <a:ext cx="1457398" cy="1200329"/>
          </a:xfrm>
          <a:prstGeom prst="rect">
            <a:avLst/>
          </a:prstGeom>
        </p:spPr>
        <p:txBody>
          <a:bodyPr wrap="square">
            <a:spAutoFit/>
          </a:bodyPr>
          <a:lstStyle/>
          <a:p>
            <a:pPr algn="ctr"/>
            <a:r>
              <a:rPr lang="en-GB" sz="800" dirty="0">
                <a:solidFill>
                  <a:srgbClr val="000000"/>
                </a:solidFill>
                <a:latin typeface="+mj-lt"/>
                <a:ea typeface="Comic Sans MS"/>
                <a:cs typeface="Comic Sans MS"/>
                <a:sym typeface="Comic Sans MS"/>
              </a:rPr>
              <a:t>Fairtrade is about better prices and decent working conditions for farmers in the developing world as well as protection of the environment. Fairtrade limits child labour and improves locals access to healthcare. </a:t>
            </a:r>
          </a:p>
          <a:p>
            <a:pPr algn="ctr"/>
            <a:endParaRPr lang="en-GB" sz="800" dirty="0">
              <a:latin typeface="+mj-lt"/>
            </a:endParaRPr>
          </a:p>
        </p:txBody>
      </p:sp>
      <p:sp>
        <p:nvSpPr>
          <p:cNvPr id="18" name="Rectangle 6">
            <a:extLst>
              <a:ext uri="{FF2B5EF4-FFF2-40B4-BE49-F238E27FC236}">
                <a16:creationId xmlns:a16="http://schemas.microsoft.com/office/drawing/2014/main" id="{AAE32941-12DA-D245-AD66-BDE1179D8F77}"/>
              </a:ext>
            </a:extLst>
          </p:cNvPr>
          <p:cNvSpPr>
            <a:spLocks noChangeArrowheads="1"/>
          </p:cNvSpPr>
          <p:nvPr/>
        </p:nvSpPr>
        <p:spPr bwMode="auto">
          <a:xfrm>
            <a:off x="8486853" y="3763150"/>
            <a:ext cx="133789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US" altLang="en-US" sz="800" b="1" dirty="0">
                <a:solidFill>
                  <a:srgbClr val="000000"/>
                </a:solidFill>
                <a:latin typeface="Calibri Light" panose="020F0302020204030204" pitchFamily="34" charset="0"/>
                <a:ea typeface="Times New Roman" panose="02020603050405020304" pitchFamily="18" charset="0"/>
              </a:rPr>
              <a:t>Gh</a:t>
            </a:r>
            <a:r>
              <a:rPr kumimoji="0" lang="en-US" altLang="en-US" sz="800" b="1" i="0" u="none" strike="noStrike" cap="none" normalizeH="0" baseline="0" dirty="0">
                <a:ln>
                  <a:noFill/>
                </a:ln>
                <a:solidFill>
                  <a:srgbClr val="000000"/>
                </a:solidFill>
                <a:effectLst/>
                <a:latin typeface="Calibri Light" panose="020F0302020204030204" pitchFamily="34" charset="0"/>
                <a:ea typeface="Times New Roman" panose="02020603050405020304" pitchFamily="18" charset="0"/>
              </a:rPr>
              <a:t>ana</a:t>
            </a:r>
            <a:r>
              <a:rPr kumimoji="0" lang="en-US" altLang="en-US" sz="800" b="0" i="0" u="none" strike="noStrike" cap="none" normalizeH="0" baseline="0" dirty="0">
                <a:ln>
                  <a:noFill/>
                </a:ln>
                <a:solidFill>
                  <a:srgbClr val="000000"/>
                </a:solidFill>
                <a:effectLst/>
                <a:latin typeface="Calibri Light" panose="020F0302020204030204" pitchFamily="34" charset="0"/>
                <a:ea typeface="Times New Roman" panose="02020603050405020304" pitchFamily="18" charset="0"/>
              </a:rPr>
              <a:t> –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Calibri Light" panose="020F0302020204030204" pitchFamily="34" charset="0"/>
                <a:ea typeface="Times New Roman" panose="02020603050405020304" pitchFamily="18" charset="0"/>
              </a:rPr>
              <a:t>Cocoa production</a:t>
            </a:r>
            <a:r>
              <a:rPr kumimoji="0" lang="en-US" altLang="en-US" sz="800" b="0" i="0" u="none" strike="noStrike" cap="none" normalizeH="0" dirty="0">
                <a:ln>
                  <a:noFill/>
                </a:ln>
                <a:solidFill>
                  <a:srgbClr val="000000"/>
                </a:solidFill>
                <a:effectLst/>
                <a:latin typeface="Calibri Light" panose="020F0302020204030204" pitchFamily="34" charset="0"/>
                <a:ea typeface="Times New Roman" panose="02020603050405020304" pitchFamily="18" charset="0"/>
              </a:rPr>
              <a:t> = </a:t>
            </a:r>
            <a:r>
              <a:rPr kumimoji="0" lang="en-US" altLang="en-US" sz="800" b="0" i="0" u="none" strike="noStrike" cap="none" normalizeH="0" baseline="0" dirty="0">
                <a:ln>
                  <a:noFill/>
                </a:ln>
                <a:solidFill>
                  <a:srgbClr val="000000"/>
                </a:solidFill>
                <a:effectLst/>
                <a:latin typeface="Calibri Light" panose="020F0302020204030204" pitchFamily="34" charset="0"/>
                <a:ea typeface="Times New Roman" panose="02020603050405020304" pitchFamily="18" charset="0"/>
              </a:rPr>
              <a:t>employing 3.2 million farmers. </a:t>
            </a:r>
          </a:p>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err="1">
                <a:ln>
                  <a:noFill/>
                </a:ln>
                <a:solidFill>
                  <a:schemeClr val="tx1"/>
                </a:solidFill>
                <a:effectLst/>
                <a:latin typeface="Calibri Light" panose="020F0302020204030204" pitchFamily="34" charset="0"/>
                <a:ea typeface="Times New Roman" panose="02020603050405020304" pitchFamily="18" charset="0"/>
              </a:rPr>
              <a:t>Kuapa</a:t>
            </a:r>
            <a:r>
              <a:rPr kumimoji="0" lang="en-US" altLang="en-US" sz="800" b="0"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rPr>
              <a:t> </a:t>
            </a:r>
            <a:r>
              <a:rPr kumimoji="0" lang="en-US" altLang="en-US" sz="800" b="0" i="0" u="none" strike="noStrike" cap="none" normalizeH="0" baseline="0" dirty="0" err="1">
                <a:ln>
                  <a:noFill/>
                </a:ln>
                <a:solidFill>
                  <a:schemeClr val="tx1"/>
                </a:solidFill>
                <a:effectLst/>
                <a:latin typeface="Calibri Light" panose="020F0302020204030204" pitchFamily="34" charset="0"/>
                <a:ea typeface="Times New Roman" panose="02020603050405020304" pitchFamily="18" charset="0"/>
              </a:rPr>
              <a:t>Kokoo</a:t>
            </a:r>
            <a:r>
              <a:rPr kumimoji="0" lang="en-US" altLang="en-US" sz="800" b="0" i="0" u="none" strike="noStrike" cap="none" normalizeH="0" baseline="0" dirty="0">
                <a:ln>
                  <a:noFill/>
                </a:ln>
                <a:solidFill>
                  <a:schemeClr val="tx1"/>
                </a:solidFill>
                <a:effectLst/>
                <a:latin typeface="Calibri Light" panose="020F0302020204030204" pitchFamily="34" charset="0"/>
                <a:ea typeface="Times New Roman" panose="02020603050405020304" pitchFamily="18" charset="0"/>
              </a:rPr>
              <a:t> is a co-operative of cocoa farmers. It sells part of its cocoa bean crop to Divine chocolate ltd.</a:t>
            </a:r>
            <a:r>
              <a:rPr kumimoji="0" lang="en-US" altLang="en-US" sz="800" b="0" i="0" u="none" strike="noStrike" cap="none" normalizeH="0" dirty="0">
                <a:ln>
                  <a:noFill/>
                </a:ln>
                <a:solidFill>
                  <a:schemeClr val="tx1"/>
                </a:solidFill>
                <a:effectLst/>
                <a:latin typeface="Calibri Light" panose="020F0302020204030204" pitchFamily="34" charset="0"/>
                <a:ea typeface="Times New Roman" panose="02020603050405020304" pitchFamily="18" charset="0"/>
              </a:rPr>
              <a:t> </a:t>
            </a:r>
            <a:endParaRPr kumimoji="0" lang="en-US" altLang="en-US" sz="800" b="0" i="0" u="none" strike="noStrike" cap="none" normalizeH="0" baseline="0" dirty="0">
              <a:ln>
                <a:noFill/>
              </a:ln>
              <a:solidFill>
                <a:schemeClr val="tx1"/>
              </a:solidFill>
              <a:effectLst/>
              <a:latin typeface="Arial" panose="020B0604020202020204" pitchFamily="34" charset="0"/>
            </a:endParaRPr>
          </a:p>
        </p:txBody>
      </p:sp>
      <p:pic>
        <p:nvPicPr>
          <p:cNvPr id="19" name="Picture 18">
            <a:extLst>
              <a:ext uri="{FF2B5EF4-FFF2-40B4-BE49-F238E27FC236}">
                <a16:creationId xmlns:a16="http://schemas.microsoft.com/office/drawing/2014/main" id="{5B5C4DAD-B6ED-944C-8B8E-D1DE3410F059}"/>
              </a:ext>
            </a:extLst>
          </p:cNvPr>
          <p:cNvPicPr>
            <a:picLocks noChangeAspect="1"/>
          </p:cNvPicPr>
          <p:nvPr/>
        </p:nvPicPr>
        <p:blipFill>
          <a:blip r:embed="rId32" cstate="email">
            <a:extLst>
              <a:ext uri="{28A0092B-C50C-407E-A947-70E740481C1C}">
                <a14:useLocalDpi xmlns:a14="http://schemas.microsoft.com/office/drawing/2010/main"/>
              </a:ext>
            </a:extLst>
          </a:blip>
          <a:stretch>
            <a:fillRect/>
          </a:stretch>
        </p:blipFill>
        <p:spPr>
          <a:xfrm>
            <a:off x="9511454" y="4074867"/>
            <a:ext cx="240483" cy="140142"/>
          </a:xfrm>
          <a:prstGeom prst="rect">
            <a:avLst/>
          </a:prstGeom>
        </p:spPr>
      </p:pic>
      <p:sp>
        <p:nvSpPr>
          <p:cNvPr id="20" name="Rectangle 19">
            <a:extLst>
              <a:ext uri="{FF2B5EF4-FFF2-40B4-BE49-F238E27FC236}">
                <a16:creationId xmlns:a16="http://schemas.microsoft.com/office/drawing/2014/main" id="{C99405A6-1201-164C-A5F3-980C4FFAE361}"/>
              </a:ext>
            </a:extLst>
          </p:cNvPr>
          <p:cNvSpPr/>
          <p:nvPr/>
        </p:nvSpPr>
        <p:spPr>
          <a:xfrm>
            <a:off x="8491012" y="2583150"/>
            <a:ext cx="1342239" cy="224105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D188050-9F2B-7A41-A715-8FC23D4525AD}"/>
              </a:ext>
            </a:extLst>
          </p:cNvPr>
          <p:cNvSpPr txBox="1"/>
          <p:nvPr/>
        </p:nvSpPr>
        <p:spPr>
          <a:xfrm>
            <a:off x="4446566" y="5541082"/>
            <a:ext cx="5058820" cy="1323439"/>
          </a:xfrm>
          <a:prstGeom prst="rect">
            <a:avLst/>
          </a:prstGeom>
          <a:solidFill>
            <a:srgbClr val="FFFD78">
              <a:alpha val="21961"/>
            </a:srgbClr>
          </a:solidFill>
          <a:ln>
            <a:solidFill>
              <a:schemeClr val="accent2"/>
            </a:solidFill>
          </a:ln>
        </p:spPr>
        <p:txBody>
          <a:bodyPr wrap="square" rtlCol="0">
            <a:spAutoFit/>
          </a:bodyPr>
          <a:lstStyle/>
          <a:p>
            <a:pPr algn="ctr"/>
            <a:r>
              <a:rPr lang="en-GB" sz="800" b="1" dirty="0">
                <a:latin typeface="+mj-lt"/>
              </a:rPr>
              <a:t>Inequality in India (NIC) – </a:t>
            </a:r>
          </a:p>
          <a:p>
            <a:r>
              <a:rPr lang="en-GB" sz="800" dirty="0">
                <a:latin typeface="+mj-lt"/>
              </a:rPr>
              <a:t> 51% of India is unemployed and many work in the informal sector. </a:t>
            </a:r>
          </a:p>
          <a:p>
            <a:r>
              <a:rPr lang="en-GB" sz="800" dirty="0">
                <a:latin typeface="+mj-lt"/>
              </a:rPr>
              <a:t>Each state in India is responsible for providing health and education services. This provides extreme differences in inequality.</a:t>
            </a:r>
          </a:p>
          <a:p>
            <a:endParaRPr lang="en-GB" sz="800" dirty="0">
              <a:latin typeface="+mj-lt"/>
            </a:endParaRPr>
          </a:p>
          <a:p>
            <a:r>
              <a:rPr lang="en-GB" sz="800" dirty="0">
                <a:latin typeface="+mj-lt"/>
              </a:rPr>
              <a:t>.</a:t>
            </a:r>
          </a:p>
          <a:p>
            <a:endParaRPr lang="en-GB" sz="800" dirty="0">
              <a:latin typeface="+mj-lt"/>
            </a:endParaRPr>
          </a:p>
          <a:p>
            <a:endParaRPr lang="en-GB" sz="800" dirty="0">
              <a:latin typeface="+mj-lt"/>
            </a:endParaRPr>
          </a:p>
          <a:p>
            <a:endParaRPr lang="en-GB" sz="800" dirty="0">
              <a:latin typeface="+mj-lt"/>
            </a:endParaRPr>
          </a:p>
          <a:p>
            <a:endParaRPr lang="en-GB" sz="800" dirty="0">
              <a:latin typeface="+mj-lt"/>
            </a:endParaRPr>
          </a:p>
        </p:txBody>
      </p:sp>
      <p:pic>
        <p:nvPicPr>
          <p:cNvPr id="88" name="Picture 87" descr="A close up of a map&#10;&#10;Description automatically generated">
            <a:extLst>
              <a:ext uri="{FF2B5EF4-FFF2-40B4-BE49-F238E27FC236}">
                <a16:creationId xmlns:a16="http://schemas.microsoft.com/office/drawing/2014/main" id="{B1C9D6CE-1A92-FF44-B42F-2091C28046CE}"/>
              </a:ext>
            </a:extLst>
          </p:cNvPr>
          <p:cNvPicPr>
            <a:picLocks noChangeAspect="1"/>
          </p:cNvPicPr>
          <p:nvPr/>
        </p:nvPicPr>
        <p:blipFill rotWithShape="1">
          <a:blip r:embed="rId33" cstate="email">
            <a:extLst>
              <a:ext uri="{28A0092B-C50C-407E-A947-70E740481C1C}">
                <a14:useLocalDpi xmlns:a14="http://schemas.microsoft.com/office/drawing/2010/main"/>
              </a:ext>
            </a:extLst>
          </a:blip>
          <a:srcRect/>
          <a:stretch/>
        </p:blipFill>
        <p:spPr>
          <a:xfrm rot="5400000">
            <a:off x="7270682" y="6114422"/>
            <a:ext cx="772087" cy="584962"/>
          </a:xfrm>
          <a:prstGeom prst="rect">
            <a:avLst/>
          </a:prstGeom>
        </p:spPr>
      </p:pic>
      <p:pic>
        <p:nvPicPr>
          <p:cNvPr id="92" name="Picture 91">
            <a:extLst>
              <a:ext uri="{FF2B5EF4-FFF2-40B4-BE49-F238E27FC236}">
                <a16:creationId xmlns:a16="http://schemas.microsoft.com/office/drawing/2014/main" id="{208ADF83-CC61-B94B-8CF5-5D9C05971190}"/>
              </a:ext>
            </a:extLst>
          </p:cNvPr>
          <p:cNvPicPr>
            <a:picLocks noChangeAspect="1"/>
          </p:cNvPicPr>
          <p:nvPr/>
        </p:nvPicPr>
        <p:blipFill>
          <a:blip r:embed="rId34" cstate="email">
            <a:extLst>
              <a:ext uri="{28A0092B-C50C-407E-A947-70E740481C1C}">
                <a14:useLocalDpi xmlns:a14="http://schemas.microsoft.com/office/drawing/2010/main"/>
              </a:ext>
            </a:extLst>
          </a:blip>
          <a:stretch>
            <a:fillRect/>
          </a:stretch>
        </p:blipFill>
        <p:spPr>
          <a:xfrm>
            <a:off x="4498845" y="6071589"/>
            <a:ext cx="244848" cy="244848"/>
          </a:xfrm>
          <a:prstGeom prst="rect">
            <a:avLst/>
          </a:prstGeom>
        </p:spPr>
      </p:pic>
      <p:pic>
        <p:nvPicPr>
          <p:cNvPr id="93" name="Picture 92">
            <a:extLst>
              <a:ext uri="{FF2B5EF4-FFF2-40B4-BE49-F238E27FC236}">
                <a16:creationId xmlns:a16="http://schemas.microsoft.com/office/drawing/2014/main" id="{A36F8161-04FD-024B-A608-19E9C9CAEAAF}"/>
              </a:ext>
            </a:extLst>
          </p:cNvPr>
          <p:cNvPicPr>
            <a:picLocks noChangeAspect="1"/>
          </p:cNvPicPr>
          <p:nvPr/>
        </p:nvPicPr>
        <p:blipFill>
          <a:blip r:embed="rId35" cstate="email">
            <a:extLst>
              <a:ext uri="{28A0092B-C50C-407E-A947-70E740481C1C}">
                <a14:useLocalDpi xmlns:a14="http://schemas.microsoft.com/office/drawing/2010/main"/>
              </a:ext>
            </a:extLst>
          </a:blip>
          <a:stretch>
            <a:fillRect/>
          </a:stretch>
        </p:blipFill>
        <p:spPr>
          <a:xfrm>
            <a:off x="4509527" y="6338624"/>
            <a:ext cx="215445" cy="215445"/>
          </a:xfrm>
          <a:prstGeom prst="rect">
            <a:avLst/>
          </a:prstGeom>
        </p:spPr>
      </p:pic>
      <p:pic>
        <p:nvPicPr>
          <p:cNvPr id="94" name="Picture 93">
            <a:extLst>
              <a:ext uri="{FF2B5EF4-FFF2-40B4-BE49-F238E27FC236}">
                <a16:creationId xmlns:a16="http://schemas.microsoft.com/office/drawing/2014/main" id="{3B987DC6-506D-6A4E-B2A7-95724E70743A}"/>
              </a:ext>
            </a:extLst>
          </p:cNvPr>
          <p:cNvPicPr>
            <a:picLocks noChangeAspect="1"/>
          </p:cNvPicPr>
          <p:nvPr/>
        </p:nvPicPr>
        <p:blipFill>
          <a:blip r:embed="rId36" cstate="email">
            <a:extLst>
              <a:ext uri="{28A0092B-C50C-407E-A947-70E740481C1C}">
                <a14:useLocalDpi xmlns:a14="http://schemas.microsoft.com/office/drawing/2010/main"/>
              </a:ext>
            </a:extLst>
          </a:blip>
          <a:stretch>
            <a:fillRect/>
          </a:stretch>
        </p:blipFill>
        <p:spPr>
          <a:xfrm>
            <a:off x="4501247" y="6562147"/>
            <a:ext cx="235332" cy="235332"/>
          </a:xfrm>
          <a:prstGeom prst="rect">
            <a:avLst/>
          </a:prstGeom>
        </p:spPr>
      </p:pic>
      <p:sp>
        <p:nvSpPr>
          <p:cNvPr id="25" name="Rectangle 24">
            <a:extLst>
              <a:ext uri="{FF2B5EF4-FFF2-40B4-BE49-F238E27FC236}">
                <a16:creationId xmlns:a16="http://schemas.microsoft.com/office/drawing/2014/main" id="{B979DADD-DCA6-A444-81E4-0CF362496F09}"/>
              </a:ext>
            </a:extLst>
          </p:cNvPr>
          <p:cNvSpPr/>
          <p:nvPr/>
        </p:nvSpPr>
        <p:spPr>
          <a:xfrm>
            <a:off x="8068883" y="5965467"/>
            <a:ext cx="1436504" cy="830997"/>
          </a:xfrm>
          <a:prstGeom prst="rect">
            <a:avLst/>
          </a:prstGeom>
        </p:spPr>
        <p:txBody>
          <a:bodyPr wrap="square">
            <a:spAutoFit/>
          </a:bodyPr>
          <a:lstStyle/>
          <a:p>
            <a:r>
              <a:rPr lang="en-GB" sz="800" b="1" dirty="0">
                <a:latin typeface="+mj-lt"/>
              </a:rPr>
              <a:t>Bihar</a:t>
            </a:r>
            <a:r>
              <a:rPr lang="en-GB" sz="800" dirty="0">
                <a:latin typeface="+mj-lt"/>
              </a:rPr>
              <a:t> = State government only recently begun to invest in public health and education.</a:t>
            </a:r>
          </a:p>
          <a:p>
            <a:r>
              <a:rPr lang="en-GB" sz="800" dirty="0">
                <a:latin typeface="+mj-lt"/>
              </a:rPr>
              <a:t>= India’s poorest state </a:t>
            </a:r>
          </a:p>
          <a:p>
            <a:r>
              <a:rPr lang="en-GB" sz="800" dirty="0">
                <a:latin typeface="+mj-lt"/>
              </a:rPr>
              <a:t>= 47% can read and write </a:t>
            </a:r>
          </a:p>
          <a:p>
            <a:r>
              <a:rPr lang="en-GB" sz="800" dirty="0">
                <a:latin typeface="+mj-lt"/>
              </a:rPr>
              <a:t>=85% of population is rural</a:t>
            </a:r>
          </a:p>
        </p:txBody>
      </p:sp>
      <p:sp>
        <p:nvSpPr>
          <p:cNvPr id="26" name="Rectangle 25">
            <a:extLst>
              <a:ext uri="{FF2B5EF4-FFF2-40B4-BE49-F238E27FC236}">
                <a16:creationId xmlns:a16="http://schemas.microsoft.com/office/drawing/2014/main" id="{D4B15F74-5B7C-EC44-BB82-CDB9F2C3599E}"/>
              </a:ext>
            </a:extLst>
          </p:cNvPr>
          <p:cNvSpPr/>
          <p:nvPr/>
        </p:nvSpPr>
        <p:spPr>
          <a:xfrm>
            <a:off x="5912708" y="5949163"/>
            <a:ext cx="1350629" cy="830997"/>
          </a:xfrm>
          <a:prstGeom prst="rect">
            <a:avLst/>
          </a:prstGeom>
        </p:spPr>
        <p:txBody>
          <a:bodyPr wrap="square">
            <a:spAutoFit/>
          </a:bodyPr>
          <a:lstStyle/>
          <a:p>
            <a:r>
              <a:rPr lang="en-GB" sz="800" b="1" dirty="0">
                <a:latin typeface="+mj-lt"/>
              </a:rPr>
              <a:t>Kerala</a:t>
            </a:r>
            <a:r>
              <a:rPr lang="en-GB" sz="800" dirty="0">
                <a:latin typeface="+mj-lt"/>
              </a:rPr>
              <a:t> = State government are generous</a:t>
            </a:r>
          </a:p>
          <a:p>
            <a:r>
              <a:rPr lang="en-GB" sz="800" dirty="0">
                <a:latin typeface="+mj-lt"/>
              </a:rPr>
              <a:t>=Life expectancy is high, birth rate is low.  </a:t>
            </a:r>
          </a:p>
          <a:p>
            <a:r>
              <a:rPr lang="en-GB" sz="800" dirty="0">
                <a:latin typeface="+mj-lt"/>
              </a:rPr>
              <a:t>=92% of the population can read and write</a:t>
            </a:r>
          </a:p>
        </p:txBody>
      </p:sp>
      <p:cxnSp>
        <p:nvCxnSpPr>
          <p:cNvPr id="28" name="Straight Arrow Connector 27">
            <a:extLst>
              <a:ext uri="{FF2B5EF4-FFF2-40B4-BE49-F238E27FC236}">
                <a16:creationId xmlns:a16="http://schemas.microsoft.com/office/drawing/2014/main" id="{26DA33D2-FB08-BC4E-AA9F-73FAE3354C97}"/>
              </a:ext>
            </a:extLst>
          </p:cNvPr>
          <p:cNvCxnSpPr>
            <a:cxnSpLocks/>
          </p:cNvCxnSpPr>
          <p:nvPr/>
        </p:nvCxnSpPr>
        <p:spPr>
          <a:xfrm flipH="1">
            <a:off x="7722486" y="6071589"/>
            <a:ext cx="411688" cy="2083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5" name="Straight Arrow Connector 94">
            <a:extLst>
              <a:ext uri="{FF2B5EF4-FFF2-40B4-BE49-F238E27FC236}">
                <a16:creationId xmlns:a16="http://schemas.microsoft.com/office/drawing/2014/main" id="{4BA70E37-C271-964C-A9F9-BC20DBA757AB}"/>
              </a:ext>
            </a:extLst>
          </p:cNvPr>
          <p:cNvCxnSpPr>
            <a:cxnSpLocks/>
          </p:cNvCxnSpPr>
          <p:nvPr/>
        </p:nvCxnSpPr>
        <p:spPr>
          <a:xfrm>
            <a:off x="7009119" y="6108398"/>
            <a:ext cx="493948" cy="3605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6" name="TextBox 95">
            <a:extLst>
              <a:ext uri="{FF2B5EF4-FFF2-40B4-BE49-F238E27FC236}">
                <a16:creationId xmlns:a16="http://schemas.microsoft.com/office/drawing/2014/main" id="{A67D0FCD-FBE9-414C-83F6-CB0DA2646347}"/>
              </a:ext>
            </a:extLst>
          </p:cNvPr>
          <p:cNvSpPr txBox="1"/>
          <p:nvPr/>
        </p:nvSpPr>
        <p:spPr>
          <a:xfrm>
            <a:off x="4703225" y="6033524"/>
            <a:ext cx="1190762" cy="830997"/>
          </a:xfrm>
          <a:prstGeom prst="rect">
            <a:avLst/>
          </a:prstGeom>
          <a:noFill/>
        </p:spPr>
        <p:txBody>
          <a:bodyPr wrap="square" rtlCol="0">
            <a:spAutoFit/>
          </a:bodyPr>
          <a:lstStyle/>
          <a:p>
            <a:r>
              <a:rPr lang="en-GB" sz="800" dirty="0">
                <a:latin typeface="+mj-lt"/>
              </a:rPr>
              <a:t>Investment in education</a:t>
            </a:r>
          </a:p>
          <a:p>
            <a:r>
              <a:rPr lang="en-GB" sz="800" dirty="0">
                <a:latin typeface="+mj-lt"/>
              </a:rPr>
              <a:t> </a:t>
            </a:r>
          </a:p>
          <a:p>
            <a:r>
              <a:rPr lang="en-GB" sz="800" dirty="0">
                <a:latin typeface="+mj-lt"/>
              </a:rPr>
              <a:t>Investment in manufacturing </a:t>
            </a:r>
          </a:p>
          <a:p>
            <a:endParaRPr lang="en-GB" sz="800" dirty="0">
              <a:latin typeface="+mj-lt"/>
            </a:endParaRPr>
          </a:p>
          <a:p>
            <a:r>
              <a:rPr lang="en-GB" sz="800" dirty="0">
                <a:latin typeface="+mj-lt"/>
              </a:rPr>
              <a:t>Investment in service </a:t>
            </a:r>
          </a:p>
        </p:txBody>
      </p:sp>
      <p:sp>
        <p:nvSpPr>
          <p:cNvPr id="2" name="Rectangle 1">
            <a:extLst>
              <a:ext uri="{FF2B5EF4-FFF2-40B4-BE49-F238E27FC236}">
                <a16:creationId xmlns:a16="http://schemas.microsoft.com/office/drawing/2014/main" id="{657D393E-2023-7D46-8542-95E99EFECA9A}"/>
              </a:ext>
            </a:extLst>
          </p:cNvPr>
          <p:cNvSpPr/>
          <p:nvPr/>
        </p:nvSpPr>
        <p:spPr>
          <a:xfrm>
            <a:off x="2986927" y="2250127"/>
            <a:ext cx="1360229" cy="707886"/>
          </a:xfrm>
          <a:prstGeom prst="rect">
            <a:avLst/>
          </a:prstGeom>
        </p:spPr>
        <p:txBody>
          <a:bodyPr wrap="square">
            <a:spAutoFit/>
          </a:bodyPr>
          <a:lstStyle/>
          <a:p>
            <a:r>
              <a:rPr lang="en-GB" sz="800" dirty="0">
                <a:solidFill>
                  <a:srgbClr val="231F20"/>
                </a:solidFill>
                <a:latin typeface="+mj-lt"/>
              </a:rPr>
              <a:t>HDI is considered to be the best measure of development as it takes into account both economic and social factors.</a:t>
            </a:r>
            <a:endParaRPr lang="en-GB" sz="800" dirty="0">
              <a:latin typeface="+mj-lt"/>
            </a:endParaRPr>
          </a:p>
        </p:txBody>
      </p:sp>
      <p:sp>
        <p:nvSpPr>
          <p:cNvPr id="6" name="Rectangle 5">
            <a:extLst>
              <a:ext uri="{FF2B5EF4-FFF2-40B4-BE49-F238E27FC236}">
                <a16:creationId xmlns:a16="http://schemas.microsoft.com/office/drawing/2014/main" id="{DE9AC1E9-D019-2148-A9DB-6615CA7448FA}"/>
              </a:ext>
            </a:extLst>
          </p:cNvPr>
          <p:cNvSpPr/>
          <p:nvPr/>
        </p:nvSpPr>
        <p:spPr>
          <a:xfrm>
            <a:off x="2988247" y="1700026"/>
            <a:ext cx="1360229" cy="584775"/>
          </a:xfrm>
          <a:prstGeom prst="rect">
            <a:avLst/>
          </a:prstGeom>
        </p:spPr>
        <p:txBody>
          <a:bodyPr wrap="square">
            <a:spAutoFit/>
          </a:bodyPr>
          <a:lstStyle/>
          <a:p>
            <a:r>
              <a:rPr lang="en-GB" sz="800" b="1" dirty="0">
                <a:solidFill>
                  <a:srgbClr val="231F20"/>
                </a:solidFill>
                <a:latin typeface="+mj-lt"/>
              </a:rPr>
              <a:t>Development</a:t>
            </a:r>
            <a:r>
              <a:rPr lang="en-GB" sz="800" dirty="0">
                <a:solidFill>
                  <a:srgbClr val="231F20"/>
                </a:solidFill>
                <a:latin typeface="+mj-lt"/>
              </a:rPr>
              <a:t> = The process of a country becoming richer or having better healthcare and education.</a:t>
            </a:r>
            <a:endParaRPr lang="en-GB" sz="800" dirty="0">
              <a:latin typeface="+mj-lt"/>
            </a:endParaRPr>
          </a:p>
        </p:txBody>
      </p:sp>
      <p:sp>
        <p:nvSpPr>
          <p:cNvPr id="7" name="Rectangle 6">
            <a:extLst>
              <a:ext uri="{FF2B5EF4-FFF2-40B4-BE49-F238E27FC236}">
                <a16:creationId xmlns:a16="http://schemas.microsoft.com/office/drawing/2014/main" id="{8901943C-60DF-AD4E-A897-655EB3CC8DFE}"/>
              </a:ext>
            </a:extLst>
          </p:cNvPr>
          <p:cNvSpPr/>
          <p:nvPr/>
        </p:nvSpPr>
        <p:spPr>
          <a:xfrm>
            <a:off x="2926144" y="-18955"/>
            <a:ext cx="2622059" cy="454181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id="{B231FFE9-03F1-FF42-ABEC-C7EC63F4B40E}"/>
              </a:ext>
            </a:extLst>
          </p:cNvPr>
          <p:cNvSpPr txBox="1"/>
          <p:nvPr/>
        </p:nvSpPr>
        <p:spPr>
          <a:xfrm>
            <a:off x="5544315" y="2586353"/>
            <a:ext cx="2946401" cy="2062103"/>
          </a:xfrm>
          <a:prstGeom prst="rect">
            <a:avLst/>
          </a:prstGeom>
          <a:noFill/>
          <a:ln>
            <a:solidFill>
              <a:schemeClr val="accent2"/>
            </a:solidFill>
          </a:ln>
        </p:spPr>
        <p:txBody>
          <a:bodyPr wrap="square" rtlCol="0">
            <a:spAutoFit/>
          </a:bodyPr>
          <a:lstStyle/>
          <a:p>
            <a:pPr algn="ctr"/>
            <a:r>
              <a:rPr lang="en-GB" sz="800" b="1" dirty="0">
                <a:latin typeface="+mj-lt"/>
              </a:rPr>
              <a:t>Types of Trade </a:t>
            </a:r>
          </a:p>
          <a:p>
            <a:pPr marL="171450" indent="-171450">
              <a:buFont typeface="Arial" panose="020B0604020202020204" pitchFamily="34" charset="0"/>
              <a:buChar char="•"/>
            </a:pPr>
            <a:r>
              <a:rPr lang="en-GB" sz="800" dirty="0">
                <a:latin typeface="+mj-lt"/>
              </a:rPr>
              <a:t>Trade blocks - Trading partnerships between countries</a:t>
            </a:r>
          </a:p>
          <a:p>
            <a:pPr marL="171450" indent="-171450">
              <a:buFont typeface="Arial" panose="020B0604020202020204" pitchFamily="34" charset="0"/>
              <a:buChar char="•"/>
            </a:pPr>
            <a:r>
              <a:rPr lang="en-GB" sz="800" dirty="0">
                <a:latin typeface="+mj-lt"/>
              </a:rPr>
              <a:t>Import Duty - A tax placed on goods brought into the country to make them more expensive</a:t>
            </a:r>
          </a:p>
          <a:p>
            <a:pPr marL="171450" indent="-171450">
              <a:buFont typeface="Arial" panose="020B0604020202020204" pitchFamily="34" charset="0"/>
              <a:buChar char="•"/>
            </a:pPr>
            <a:r>
              <a:rPr lang="en-GB" sz="800" dirty="0">
                <a:latin typeface="+mj-lt"/>
              </a:rPr>
              <a:t>Subsidy -A payment a country makes to its own farmers and business so that their goods can be sold at a lower price to consumers</a:t>
            </a:r>
          </a:p>
          <a:p>
            <a:pPr marL="171450" indent="-171450">
              <a:buFont typeface="Arial" panose="020B0604020202020204" pitchFamily="34" charset="0"/>
              <a:buChar char="•"/>
            </a:pPr>
            <a:r>
              <a:rPr lang="en-GB" sz="800" dirty="0">
                <a:latin typeface="+mj-lt"/>
              </a:rPr>
              <a:t>Quota - Restrictions on the amount of particular goods that can be imported each year</a:t>
            </a:r>
          </a:p>
          <a:p>
            <a:pPr marL="171450" indent="-171450">
              <a:buFont typeface="Arial" panose="020B0604020202020204" pitchFamily="34" charset="0"/>
              <a:buChar char="•"/>
            </a:pPr>
            <a:r>
              <a:rPr lang="en-GB" sz="800" dirty="0">
                <a:latin typeface="+mj-lt"/>
              </a:rPr>
              <a:t>Tariff -A type of tax that can be charged on goods as they enter the country</a:t>
            </a:r>
          </a:p>
          <a:p>
            <a:pPr marL="171450" indent="-171450">
              <a:buFont typeface="Arial" panose="020B0604020202020204" pitchFamily="34" charset="0"/>
              <a:buChar char="•"/>
            </a:pPr>
            <a:endParaRPr lang="en-GB" sz="800" dirty="0">
              <a:latin typeface="+mj-lt"/>
            </a:endParaRPr>
          </a:p>
          <a:p>
            <a:pPr marL="171450" indent="-171450">
              <a:buFont typeface="Arial" panose="020B0604020202020204" pitchFamily="34" charset="0"/>
              <a:buChar char="•"/>
            </a:pPr>
            <a:endParaRPr lang="en-GB" sz="800" dirty="0">
              <a:latin typeface="+mj-lt"/>
            </a:endParaRPr>
          </a:p>
          <a:p>
            <a:pPr marL="171450" indent="-171450">
              <a:buFont typeface="Arial" panose="020B0604020202020204" pitchFamily="34" charset="0"/>
              <a:buChar char="•"/>
            </a:pPr>
            <a:endParaRPr lang="en-GB" sz="800" dirty="0">
              <a:latin typeface="+mj-lt"/>
            </a:endParaRPr>
          </a:p>
          <a:p>
            <a:pPr marL="171450" indent="-171450">
              <a:buFont typeface="Arial" panose="020B0604020202020204" pitchFamily="34" charset="0"/>
              <a:buChar char="•"/>
            </a:pPr>
            <a:endParaRPr lang="en-GB" sz="800" dirty="0">
              <a:latin typeface="+mj-lt"/>
            </a:endParaRPr>
          </a:p>
          <a:p>
            <a:pPr marL="171450" indent="-171450">
              <a:buFont typeface="Arial" panose="020B0604020202020204" pitchFamily="34" charset="0"/>
              <a:buChar char="•"/>
            </a:pPr>
            <a:endParaRPr lang="en-GB" sz="800" dirty="0">
              <a:latin typeface="+mj-lt"/>
            </a:endParaRPr>
          </a:p>
        </p:txBody>
      </p:sp>
      <p:sp>
        <p:nvSpPr>
          <p:cNvPr id="9" name="Rectangle 8">
            <a:extLst>
              <a:ext uri="{FF2B5EF4-FFF2-40B4-BE49-F238E27FC236}">
                <a16:creationId xmlns:a16="http://schemas.microsoft.com/office/drawing/2014/main" id="{26FFEBA3-A599-4149-9C64-2E7562BE85CF}"/>
              </a:ext>
            </a:extLst>
          </p:cNvPr>
          <p:cNvSpPr/>
          <p:nvPr/>
        </p:nvSpPr>
        <p:spPr>
          <a:xfrm>
            <a:off x="5548203" y="3955355"/>
            <a:ext cx="2939989" cy="707886"/>
          </a:xfrm>
          <a:prstGeom prst="rect">
            <a:avLst/>
          </a:prstGeom>
        </p:spPr>
        <p:txBody>
          <a:bodyPr wrap="square">
            <a:spAutoFit/>
          </a:bodyPr>
          <a:lstStyle/>
          <a:p>
            <a:r>
              <a:rPr lang="en-GB" sz="800" b="1" dirty="0">
                <a:latin typeface="+mj-lt"/>
              </a:rPr>
              <a:t>Ghana</a:t>
            </a:r>
            <a:r>
              <a:rPr lang="en-GB" sz="800" dirty="0">
                <a:latin typeface="+mj-lt"/>
              </a:rPr>
              <a:t> –</a:t>
            </a:r>
          </a:p>
          <a:p>
            <a:r>
              <a:rPr lang="en-GB" sz="800" dirty="0">
                <a:latin typeface="+mj-lt"/>
              </a:rPr>
              <a:t>Joined the WTO in 1995. Once joining Ghana had to stop paying subsidies to its farmers as this is banned by the WTO. These subsidies make American and EU food cheaper than their own so it gets imported. This means that tomato farms shut. </a:t>
            </a:r>
          </a:p>
        </p:txBody>
      </p:sp>
      <p:pic>
        <p:nvPicPr>
          <p:cNvPr id="89" name="Picture 88">
            <a:extLst>
              <a:ext uri="{FF2B5EF4-FFF2-40B4-BE49-F238E27FC236}">
                <a16:creationId xmlns:a16="http://schemas.microsoft.com/office/drawing/2014/main" id="{F8977031-7B4F-CE49-8AF6-9CB25D5D82A6}"/>
              </a:ext>
            </a:extLst>
          </p:cNvPr>
          <p:cNvPicPr>
            <a:picLocks noChangeAspect="1"/>
          </p:cNvPicPr>
          <p:nvPr/>
        </p:nvPicPr>
        <p:blipFill>
          <a:blip r:embed="rId32" cstate="email">
            <a:extLst>
              <a:ext uri="{28A0092B-C50C-407E-A947-70E740481C1C}">
                <a14:useLocalDpi xmlns:a14="http://schemas.microsoft.com/office/drawing/2010/main"/>
              </a:ext>
            </a:extLst>
          </a:blip>
          <a:stretch>
            <a:fillRect/>
          </a:stretch>
        </p:blipFill>
        <p:spPr>
          <a:xfrm>
            <a:off x="5988847" y="3987850"/>
            <a:ext cx="240483" cy="140142"/>
          </a:xfrm>
          <a:prstGeom prst="rect">
            <a:avLst/>
          </a:prstGeom>
        </p:spPr>
      </p:pic>
      <p:sp>
        <p:nvSpPr>
          <p:cNvPr id="11" name="Rectangle 10">
            <a:extLst>
              <a:ext uri="{FF2B5EF4-FFF2-40B4-BE49-F238E27FC236}">
                <a16:creationId xmlns:a16="http://schemas.microsoft.com/office/drawing/2014/main" id="{27B64D56-9081-F54B-811C-4A6444F84D13}"/>
              </a:ext>
            </a:extLst>
          </p:cNvPr>
          <p:cNvSpPr/>
          <p:nvPr/>
        </p:nvSpPr>
        <p:spPr>
          <a:xfrm>
            <a:off x="9505386" y="5006348"/>
            <a:ext cx="2686614" cy="185165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 b="1" dirty="0">
                <a:solidFill>
                  <a:schemeClr val="tx1"/>
                </a:solidFill>
                <a:latin typeface="+mj-lt"/>
              </a:rPr>
              <a:t>Why have NIC’s grown?</a:t>
            </a:r>
          </a:p>
          <a:p>
            <a:pPr>
              <a:buFont typeface="Arial" panose="020B0604020202020204" pitchFamily="34" charset="0"/>
              <a:buChar char="•"/>
            </a:pPr>
            <a:r>
              <a:rPr lang="en-GB" sz="800" dirty="0">
                <a:solidFill>
                  <a:srgbClr val="231F20"/>
                </a:solidFill>
                <a:latin typeface="+mj-lt"/>
              </a:rPr>
              <a:t>strong, stable government</a:t>
            </a:r>
          </a:p>
          <a:p>
            <a:pPr>
              <a:buFont typeface="Arial" panose="020B0604020202020204" pitchFamily="34" charset="0"/>
              <a:buChar char="•"/>
            </a:pPr>
            <a:r>
              <a:rPr lang="en-GB" sz="800" dirty="0">
                <a:solidFill>
                  <a:srgbClr val="231F20"/>
                </a:solidFill>
                <a:latin typeface="+mj-lt"/>
              </a:rPr>
              <a:t>a switch from agricultural to manufacturing and service jobs</a:t>
            </a:r>
          </a:p>
          <a:p>
            <a:pPr>
              <a:buFont typeface="Arial" panose="020B0604020202020204" pitchFamily="34" charset="0"/>
              <a:buChar char="•"/>
            </a:pPr>
            <a:r>
              <a:rPr lang="en-GB" sz="800" dirty="0">
                <a:solidFill>
                  <a:srgbClr val="231F20"/>
                </a:solidFill>
                <a:latin typeface="+mj-lt"/>
              </a:rPr>
              <a:t>a focus on exports and trade</a:t>
            </a:r>
          </a:p>
          <a:p>
            <a:pPr>
              <a:buFont typeface="Arial" panose="020B0604020202020204" pitchFamily="34" charset="0"/>
              <a:buChar char="•"/>
            </a:pPr>
            <a:r>
              <a:rPr lang="en-GB" sz="800" dirty="0">
                <a:solidFill>
                  <a:srgbClr val="231F20"/>
                </a:solidFill>
                <a:latin typeface="+mj-lt"/>
              </a:rPr>
              <a:t>products are kept cheap and competitive by using cheap, well-disciplined workers</a:t>
            </a:r>
          </a:p>
          <a:p>
            <a:pPr>
              <a:buFont typeface="Arial" panose="020B0604020202020204" pitchFamily="34" charset="0"/>
              <a:buChar char="•"/>
            </a:pPr>
            <a:r>
              <a:rPr lang="en-GB" sz="800" dirty="0">
                <a:solidFill>
                  <a:srgbClr val="231F20"/>
                </a:solidFill>
                <a:latin typeface="+mj-lt"/>
              </a:rPr>
              <a:t>profits are invested in developing more industries and buying home produced goods - a multiplier effect</a:t>
            </a:r>
          </a:p>
          <a:p>
            <a:pPr>
              <a:buFont typeface="Arial" panose="020B0604020202020204" pitchFamily="34" charset="0"/>
              <a:buChar char="•"/>
            </a:pPr>
            <a:r>
              <a:rPr lang="en-GB" sz="800" dirty="0">
                <a:solidFill>
                  <a:srgbClr val="231F20"/>
                </a:solidFill>
                <a:latin typeface="+mj-lt"/>
              </a:rPr>
              <a:t>over time the workforce becomes better educated and more skilled</a:t>
            </a:r>
          </a:p>
          <a:p>
            <a:pPr>
              <a:buFont typeface="Arial" panose="020B0604020202020204" pitchFamily="34" charset="0"/>
              <a:buChar char="•"/>
            </a:pPr>
            <a:endParaRPr lang="en-GB" sz="800" dirty="0">
              <a:solidFill>
                <a:srgbClr val="231F20"/>
              </a:solidFill>
              <a:latin typeface="+mj-lt"/>
            </a:endParaRPr>
          </a:p>
          <a:p>
            <a:r>
              <a:rPr lang="en-GB" sz="800" dirty="0">
                <a:solidFill>
                  <a:srgbClr val="231F20"/>
                </a:solidFill>
                <a:latin typeface="+mj-lt"/>
              </a:rPr>
              <a:t>But this can have impacts </a:t>
            </a:r>
          </a:p>
          <a:p>
            <a:r>
              <a:rPr lang="en-GB" sz="800" dirty="0">
                <a:solidFill>
                  <a:schemeClr val="tx1"/>
                </a:solidFill>
                <a:latin typeface="+mj-lt"/>
              </a:rPr>
              <a:t>Increased HDI          Increase in waste         Multiplier effect</a:t>
            </a:r>
          </a:p>
          <a:p>
            <a:endParaRPr lang="en-GB" sz="800" dirty="0">
              <a:solidFill>
                <a:srgbClr val="231F20"/>
              </a:solidFill>
              <a:latin typeface="+mj-lt"/>
            </a:endParaRPr>
          </a:p>
        </p:txBody>
      </p:sp>
      <p:pic>
        <p:nvPicPr>
          <p:cNvPr id="90" name="Graphic 89" descr="Group of people">
            <a:extLst>
              <a:ext uri="{FF2B5EF4-FFF2-40B4-BE49-F238E27FC236}">
                <a16:creationId xmlns:a16="http://schemas.microsoft.com/office/drawing/2014/main" id="{FF414419-BD9E-0D4D-98D2-5A92F6F6B5E4}"/>
              </a:ext>
            </a:extLst>
          </p:cNvPr>
          <p:cNvPicPr>
            <a:picLocks noChangeAspect="1"/>
          </p:cNvPicPr>
          <p:nvPr/>
        </p:nvPicPr>
        <p:blipFill>
          <a:blip r:embed="rId37" cstate="email">
            <a:extLst>
              <a:ext uri="{28A0092B-C50C-407E-A947-70E740481C1C}">
                <a14:useLocalDpi xmlns:a14="http://schemas.microsoft.com/office/drawing/2010/main"/>
              </a:ext>
              <a:ext uri="{96DAC541-7B7A-43D3-8B79-37D633B846F1}">
                <asvg:svgBlip xmlns:asvg="http://schemas.microsoft.com/office/drawing/2016/SVG/main" r:embed="rId38"/>
              </a:ext>
            </a:extLst>
          </a:blip>
          <a:stretch>
            <a:fillRect/>
          </a:stretch>
        </p:blipFill>
        <p:spPr>
          <a:xfrm>
            <a:off x="10129036" y="6573740"/>
            <a:ext cx="227375" cy="227375"/>
          </a:xfrm>
          <a:prstGeom prst="rect">
            <a:avLst/>
          </a:prstGeom>
        </p:spPr>
      </p:pic>
      <p:pic>
        <p:nvPicPr>
          <p:cNvPr id="91" name="Graphic 90" descr="Money">
            <a:extLst>
              <a:ext uri="{FF2B5EF4-FFF2-40B4-BE49-F238E27FC236}">
                <a16:creationId xmlns:a16="http://schemas.microsoft.com/office/drawing/2014/main" id="{747F5D85-07B7-9C43-9193-715664F0A628}"/>
              </a:ext>
            </a:extLst>
          </p:cNvPr>
          <p:cNvPicPr>
            <a:picLocks noChangeAspect="1"/>
          </p:cNvPicPr>
          <p:nvPr/>
        </p:nvPicPr>
        <p:blipFill>
          <a:blip r:embed="rId39" cstate="email">
            <a:extLst>
              <a:ext uri="{28A0092B-C50C-407E-A947-70E740481C1C}">
                <a14:useLocalDpi xmlns:a14="http://schemas.microsoft.com/office/drawing/2010/main"/>
              </a:ext>
              <a:ext uri="{96DAC541-7B7A-43D3-8B79-37D633B846F1}">
                <asvg:svgBlip xmlns:asvg="http://schemas.microsoft.com/office/drawing/2016/SVG/main" r:embed="rId40"/>
              </a:ext>
            </a:extLst>
          </a:blip>
          <a:stretch>
            <a:fillRect/>
          </a:stretch>
        </p:blipFill>
        <p:spPr>
          <a:xfrm>
            <a:off x="11912591" y="6581804"/>
            <a:ext cx="223523" cy="223523"/>
          </a:xfrm>
          <a:prstGeom prst="rect">
            <a:avLst/>
          </a:prstGeom>
        </p:spPr>
      </p:pic>
      <p:pic>
        <p:nvPicPr>
          <p:cNvPr id="97" name="Graphic 96" descr="Deciduous tree">
            <a:extLst>
              <a:ext uri="{FF2B5EF4-FFF2-40B4-BE49-F238E27FC236}">
                <a16:creationId xmlns:a16="http://schemas.microsoft.com/office/drawing/2014/main" id="{7525F570-9564-324B-8B78-9781266E9C55}"/>
              </a:ext>
            </a:extLst>
          </p:cNvPr>
          <p:cNvPicPr>
            <a:picLocks noChangeAspect="1"/>
          </p:cNvPicPr>
          <p:nvPr/>
        </p:nvPicPr>
        <p:blipFill>
          <a:blip r:embed="rId41" cstate="email">
            <a:extLst>
              <a:ext uri="{28A0092B-C50C-407E-A947-70E740481C1C}">
                <a14:useLocalDpi xmlns:a14="http://schemas.microsoft.com/office/drawing/2010/main"/>
              </a:ext>
              <a:ext uri="{96DAC541-7B7A-43D3-8B79-37D633B846F1}">
                <asvg:svgBlip xmlns:asvg="http://schemas.microsoft.com/office/drawing/2016/SVG/main" r:embed="rId42"/>
              </a:ext>
            </a:extLst>
          </a:blip>
          <a:stretch>
            <a:fillRect/>
          </a:stretch>
        </p:blipFill>
        <p:spPr>
          <a:xfrm>
            <a:off x="11061565" y="6577593"/>
            <a:ext cx="223523" cy="223523"/>
          </a:xfrm>
          <a:prstGeom prst="rect">
            <a:avLst/>
          </a:prstGeom>
        </p:spPr>
      </p:pic>
      <p:sp>
        <p:nvSpPr>
          <p:cNvPr id="10" name="TextBox 9"/>
          <p:cNvSpPr txBox="1"/>
          <p:nvPr/>
        </p:nvSpPr>
        <p:spPr>
          <a:xfrm>
            <a:off x="2675399" y="5700719"/>
            <a:ext cx="1868051" cy="1200329"/>
          </a:xfrm>
          <a:prstGeom prst="rect">
            <a:avLst/>
          </a:prstGeom>
          <a:noFill/>
        </p:spPr>
        <p:txBody>
          <a:bodyPr wrap="square" rtlCol="0">
            <a:spAutoFit/>
          </a:bodyPr>
          <a:lstStyle/>
          <a:p>
            <a:pPr marL="285750" indent="-285750">
              <a:buFont typeface="Arial" panose="020B0604020202020204" pitchFamily="34" charset="0"/>
              <a:buChar char="•"/>
            </a:pPr>
            <a:r>
              <a:rPr lang="en-GB" sz="800" dirty="0">
                <a:latin typeface="+mj-lt"/>
              </a:rPr>
              <a:t>Government incentives</a:t>
            </a:r>
          </a:p>
          <a:p>
            <a:pPr marL="285750" indent="-285750">
              <a:buFont typeface="Arial" panose="020B0604020202020204" pitchFamily="34" charset="0"/>
              <a:buChar char="•"/>
            </a:pPr>
            <a:r>
              <a:rPr lang="en-GB" sz="800" dirty="0">
                <a:latin typeface="+mj-lt"/>
              </a:rPr>
              <a:t>Availability of raw materials</a:t>
            </a:r>
          </a:p>
          <a:p>
            <a:pPr marL="285750" indent="-285750">
              <a:buFont typeface="Arial" panose="020B0604020202020204" pitchFamily="34" charset="0"/>
              <a:buChar char="•"/>
            </a:pPr>
            <a:r>
              <a:rPr lang="en-GB" sz="800" dirty="0">
                <a:latin typeface="+mj-lt"/>
              </a:rPr>
              <a:t>Low labour costs</a:t>
            </a:r>
          </a:p>
          <a:p>
            <a:pPr marL="285750" indent="-285750">
              <a:buFont typeface="Arial" panose="020B0604020202020204" pitchFamily="34" charset="0"/>
              <a:buChar char="•"/>
            </a:pPr>
            <a:r>
              <a:rPr lang="en-GB" sz="800" dirty="0">
                <a:latin typeface="+mj-lt"/>
              </a:rPr>
              <a:t>Close to markets to sell products</a:t>
            </a:r>
          </a:p>
          <a:p>
            <a:pPr marL="285750" indent="-285750">
              <a:buFont typeface="Arial" panose="020B0604020202020204" pitchFamily="34" charset="0"/>
              <a:buChar char="•"/>
            </a:pPr>
            <a:r>
              <a:rPr lang="en-GB" sz="800" dirty="0">
                <a:latin typeface="+mj-lt"/>
              </a:rPr>
              <a:t>Ability to sell inside trade barriers</a:t>
            </a:r>
          </a:p>
          <a:p>
            <a:pPr marL="285750" indent="-285750">
              <a:buFont typeface="Arial" panose="020B0604020202020204" pitchFamily="34" charset="0"/>
              <a:buChar char="•"/>
            </a:pPr>
            <a:r>
              <a:rPr lang="en-GB" sz="800" dirty="0">
                <a:latin typeface="+mj-lt"/>
              </a:rPr>
              <a:t>Reduced costs of building and land</a:t>
            </a:r>
          </a:p>
          <a:p>
            <a:pPr marL="285750" indent="-285750">
              <a:buFont typeface="Arial" panose="020B0604020202020204" pitchFamily="34" charset="0"/>
              <a:buChar char="•"/>
            </a:pPr>
            <a:r>
              <a:rPr lang="en-GB" sz="800" dirty="0">
                <a:latin typeface="+mj-lt"/>
              </a:rPr>
              <a:t>Weaker laws with regard to the environment and staff welfare. </a:t>
            </a:r>
          </a:p>
        </p:txBody>
      </p:sp>
      <p:sp>
        <p:nvSpPr>
          <p:cNvPr id="12" name="TextBox 11"/>
          <p:cNvSpPr txBox="1"/>
          <p:nvPr/>
        </p:nvSpPr>
        <p:spPr>
          <a:xfrm>
            <a:off x="2632851" y="4773208"/>
            <a:ext cx="1884285" cy="954107"/>
          </a:xfrm>
          <a:prstGeom prst="rect">
            <a:avLst/>
          </a:prstGeom>
          <a:noFill/>
        </p:spPr>
        <p:txBody>
          <a:bodyPr wrap="square" rtlCol="0">
            <a:spAutoFit/>
          </a:bodyPr>
          <a:lstStyle/>
          <a:p>
            <a:r>
              <a:rPr lang="en-GB" sz="800" dirty="0">
                <a:latin typeface="+mj-lt"/>
              </a:rPr>
              <a:t>Companies that operate in several countries are known as MNC (multinational corporations). The headquarters are usually found in a global city such as London. When money from one country is invested in another = foreign direct investment (FDI). </a:t>
            </a:r>
          </a:p>
        </p:txBody>
      </p:sp>
      <p:sp>
        <p:nvSpPr>
          <p:cNvPr id="14" name="TextBox 13">
            <a:extLst>
              <a:ext uri="{FF2B5EF4-FFF2-40B4-BE49-F238E27FC236}">
                <a16:creationId xmlns:a16="http://schemas.microsoft.com/office/drawing/2014/main" id="{B616C9C4-01BA-90AC-C14A-435A078BA530}"/>
              </a:ext>
            </a:extLst>
          </p:cNvPr>
          <p:cNvSpPr txBox="1"/>
          <p:nvPr/>
        </p:nvSpPr>
        <p:spPr>
          <a:xfrm>
            <a:off x="4851" y="-9498"/>
            <a:ext cx="2844801" cy="1615827"/>
          </a:xfrm>
          <a:prstGeom prst="rect">
            <a:avLst/>
          </a:prstGeom>
          <a:noFill/>
        </p:spPr>
        <p:txBody>
          <a:bodyPr wrap="square" rtlCol="0">
            <a:spAutoFit/>
          </a:bodyPr>
          <a:lstStyle/>
          <a:p>
            <a:r>
              <a:rPr lang="en-GB" sz="900" dirty="0">
                <a:latin typeface="+mj-lt"/>
              </a:rPr>
              <a:t>Haiti has </a:t>
            </a:r>
            <a:r>
              <a:rPr lang="en-GB" sz="900" b="1" dirty="0">
                <a:latin typeface="+mj-lt"/>
              </a:rPr>
              <a:t>uneven development</a:t>
            </a:r>
            <a:r>
              <a:rPr lang="en-GB" sz="900" dirty="0">
                <a:latin typeface="+mj-lt"/>
              </a:rPr>
              <a:t> because different parts of the country have very different levels of wealth, services, and opportunities. Port‑au‑Prince has more jobs and services, but it also suffers from overcrowding and gang violence. Rural areas are much poorer, with limited healthcare, education, and transport. Haiti’s history of slavery, the huge independence debt, and long‑term political instability have held back development. Frequent natural disasters, like the 2010 earthquake and hurricanes, destroy homes and infrastructure, making progress slow and unequal across regions.</a:t>
            </a:r>
          </a:p>
        </p:txBody>
      </p:sp>
    </p:spTree>
    <p:extLst>
      <p:ext uri="{BB962C8B-B14F-4D97-AF65-F5344CB8AC3E}">
        <p14:creationId xmlns:p14="http://schemas.microsoft.com/office/powerpoint/2010/main" val="372899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F6BF70F-B361-114D-9671-88903E778D38}"/>
              </a:ext>
            </a:extLst>
          </p:cNvPr>
          <p:cNvSpPr/>
          <p:nvPr/>
        </p:nvSpPr>
        <p:spPr>
          <a:xfrm>
            <a:off x="0" y="2069"/>
            <a:ext cx="3325430" cy="1931597"/>
          </a:xfrm>
          <a:prstGeom prst="rect">
            <a:avLst/>
          </a:prstGeom>
          <a:solidFill>
            <a:srgbClr val="FFFD78">
              <a:alpha val="23137"/>
            </a:srgb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AA7B5D5-A082-744D-AED1-7E0DE986C547}"/>
              </a:ext>
            </a:extLst>
          </p:cNvPr>
          <p:cNvSpPr/>
          <p:nvPr/>
        </p:nvSpPr>
        <p:spPr>
          <a:xfrm>
            <a:off x="9644326" y="4277037"/>
            <a:ext cx="2547674" cy="2580963"/>
          </a:xfrm>
          <a:prstGeom prst="rect">
            <a:avLst/>
          </a:prstGeom>
          <a:solidFill>
            <a:srgbClr val="FF2600">
              <a:alpha val="41176"/>
            </a:srgbClr>
          </a:solidFill>
          <a:ln>
            <a:solidFill>
              <a:srgbClr val="C00000"/>
            </a:solidFill>
          </a:ln>
        </p:spPr>
        <p:txBody>
          <a:bodyPr wrap="square">
            <a:spAutoFit/>
          </a:bodyPr>
          <a:lstStyle/>
          <a:p>
            <a:pPr algn="ctr">
              <a:spcAft>
                <a:spcPts val="0"/>
              </a:spcAft>
            </a:pPr>
            <a:r>
              <a:rPr lang="en-GB" sz="600" b="1" u="sng" dirty="0">
                <a:latin typeface="+mj-lt"/>
                <a:ea typeface="Calibri" panose="020F0502020204030204" pitchFamily="34" charset="0"/>
                <a:cs typeface="Times New Roman" panose="02020603050405020304" pitchFamily="18" charset="0"/>
              </a:rPr>
              <a:t>Command Words:</a:t>
            </a:r>
          </a:p>
          <a:p>
            <a:pPr algn="ctr">
              <a:spcAft>
                <a:spcPts val="0"/>
              </a:spcAft>
            </a:pPr>
            <a:endParaRPr lang="en-GB" sz="600" b="1" u="sng" dirty="0">
              <a:latin typeface="+mj-lt"/>
              <a:ea typeface="Calibri" panose="020F0502020204030204" pitchFamily="34" charset="0"/>
              <a:cs typeface="Times New Roman" panose="02020603050405020304" pitchFamily="18" charset="0"/>
            </a:endParaRPr>
          </a:p>
          <a:p>
            <a:pPr>
              <a:spcAft>
                <a:spcPts val="0"/>
              </a:spcAft>
            </a:pPr>
            <a:r>
              <a:rPr lang="en-GB" sz="600" b="1" dirty="0">
                <a:solidFill>
                  <a:srgbClr val="000000"/>
                </a:solidFill>
                <a:latin typeface="+mj-lt"/>
                <a:ea typeface="Calibri" panose="020F0502020204030204" pitchFamily="34" charset="0"/>
                <a:cs typeface="Times New Roman" panose="02020603050405020304" pitchFamily="18" charset="0"/>
              </a:rPr>
              <a:t>Analyse - </a:t>
            </a:r>
            <a:r>
              <a:rPr lang="en-GB" sz="600" dirty="0">
                <a:solidFill>
                  <a:srgbClr val="000000"/>
                </a:solidFill>
                <a:latin typeface="+mj-lt"/>
                <a:ea typeface="Times New Roman" panose="02020603050405020304" pitchFamily="18" charset="0"/>
                <a:cs typeface="Arial" panose="020B0604020202020204" pitchFamily="34" charset="0"/>
              </a:rPr>
              <a:t>Take apart an idea, concept or statement and</a:t>
            </a:r>
            <a:br>
              <a:rPr lang="en-GB" sz="600" dirty="0">
                <a:solidFill>
                  <a:srgbClr val="000000"/>
                </a:solidFill>
                <a:latin typeface="+mj-lt"/>
                <a:ea typeface="Times New Roman" panose="02020603050405020304" pitchFamily="18" charset="0"/>
                <a:cs typeface="Arial" panose="020B0604020202020204" pitchFamily="34" charset="0"/>
              </a:rPr>
            </a:br>
            <a:r>
              <a:rPr lang="en-GB" sz="600" dirty="0">
                <a:solidFill>
                  <a:srgbClr val="000000"/>
                </a:solidFill>
                <a:latin typeface="+mj-lt"/>
                <a:ea typeface="Times New Roman" panose="02020603050405020304" pitchFamily="18" charset="0"/>
                <a:cs typeface="Arial" panose="020B0604020202020204" pitchFamily="34" charset="0"/>
              </a:rPr>
              <a:t>criticise it.</a:t>
            </a:r>
            <a:endParaRPr lang="en-GB" sz="600" dirty="0">
              <a:latin typeface="+mj-lt"/>
              <a:ea typeface="Calibri" panose="020F0502020204030204" pitchFamily="34" charset="0"/>
              <a:cs typeface="Times New Roman" panose="02020603050405020304" pitchFamily="18" charset="0"/>
            </a:endParaRPr>
          </a:p>
          <a:p>
            <a:r>
              <a:rPr lang="en-GB" sz="600" b="1" dirty="0">
                <a:solidFill>
                  <a:srgbClr val="000000"/>
                </a:solidFill>
                <a:latin typeface="+mj-lt"/>
                <a:ea typeface="Times New Roman" panose="02020603050405020304" pitchFamily="18" charset="0"/>
              </a:rPr>
              <a:t>Assess - </a:t>
            </a:r>
            <a:r>
              <a:rPr lang="en-GB" sz="600" dirty="0">
                <a:solidFill>
                  <a:srgbClr val="000000"/>
                </a:solidFill>
                <a:latin typeface="+mj-lt"/>
                <a:ea typeface="Times New Roman" panose="02020603050405020304" pitchFamily="18" charset="0"/>
              </a:rPr>
              <a:t>Come to a conclusion about the overall value or significance of something; discuss its positive and negative aspects to show balance.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Compare - </a:t>
            </a:r>
            <a:r>
              <a:rPr lang="en-GB" sz="600" dirty="0">
                <a:solidFill>
                  <a:srgbClr val="000000"/>
                </a:solidFill>
                <a:latin typeface="+mj-lt"/>
                <a:ea typeface="Times New Roman" panose="02020603050405020304" pitchFamily="18" charset="0"/>
              </a:rPr>
              <a:t>Identify similarities and differences.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Define - </a:t>
            </a:r>
            <a:r>
              <a:rPr lang="en-GB" sz="600" dirty="0">
                <a:solidFill>
                  <a:srgbClr val="000000"/>
                </a:solidFill>
                <a:latin typeface="+mj-lt"/>
                <a:ea typeface="Times New Roman" panose="02020603050405020304" pitchFamily="18" charset="0"/>
              </a:rPr>
              <a:t>State the meaning of an idea or concept.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Describe </a:t>
            </a:r>
            <a:r>
              <a:rPr lang="en-GB" sz="600" dirty="0">
                <a:solidFill>
                  <a:srgbClr val="000000"/>
                </a:solidFill>
                <a:latin typeface="+mj-lt"/>
                <a:ea typeface="Times New Roman" panose="02020603050405020304" pitchFamily="18" charset="0"/>
              </a:rPr>
              <a:t>- Set out the main characteristics of something; DON’T EXPLAIN.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Discuss -</a:t>
            </a:r>
            <a:r>
              <a:rPr lang="en-GB" sz="600" dirty="0">
                <a:solidFill>
                  <a:srgbClr val="000000"/>
                </a:solidFill>
                <a:latin typeface="+mj-lt"/>
                <a:ea typeface="Times New Roman" panose="02020603050405020304" pitchFamily="18" charset="0"/>
              </a:rPr>
              <a:t>Set out both sides of an argument (for and against) and come to a conclusion; there should be some evidence of balance.</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Evaluate - </a:t>
            </a:r>
            <a:r>
              <a:rPr lang="en-GB" sz="600" dirty="0">
                <a:solidFill>
                  <a:srgbClr val="000000"/>
                </a:solidFill>
                <a:latin typeface="+mj-lt"/>
                <a:ea typeface="Times New Roman" panose="02020603050405020304" pitchFamily="18" charset="0"/>
              </a:rPr>
              <a:t>Make a judgement about the effectiveness of something; discuss its strengths </a:t>
            </a:r>
            <a:r>
              <a:rPr lang="en-GB" sz="600" b="1" dirty="0">
                <a:solidFill>
                  <a:srgbClr val="000000"/>
                </a:solidFill>
                <a:latin typeface="+mj-lt"/>
                <a:ea typeface="Times New Roman" panose="02020603050405020304" pitchFamily="18" charset="0"/>
              </a:rPr>
              <a:t>and </a:t>
            </a:r>
            <a:r>
              <a:rPr lang="en-GB" sz="600" dirty="0">
                <a:solidFill>
                  <a:srgbClr val="000000"/>
                </a:solidFill>
                <a:latin typeface="+mj-lt"/>
                <a:ea typeface="Times New Roman" panose="02020603050405020304" pitchFamily="18" charset="0"/>
              </a:rPr>
              <a:t>weaknesses and come to a conclusion about its overall success or importance.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Explain - </a:t>
            </a:r>
            <a:r>
              <a:rPr lang="en-GB" sz="600" dirty="0">
                <a:solidFill>
                  <a:srgbClr val="000000"/>
                </a:solidFill>
                <a:latin typeface="+mj-lt"/>
                <a:ea typeface="Times New Roman" panose="02020603050405020304" pitchFamily="18" charset="0"/>
              </a:rPr>
              <a:t>Give reasons why something happens.</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Give - </a:t>
            </a:r>
            <a:r>
              <a:rPr lang="en-GB" sz="600" dirty="0">
                <a:solidFill>
                  <a:srgbClr val="000000"/>
                </a:solidFill>
                <a:latin typeface="+mj-lt"/>
                <a:ea typeface="Times New Roman" panose="02020603050405020304" pitchFamily="18" charset="0"/>
              </a:rPr>
              <a:t>Produce an answer from recall. </a:t>
            </a:r>
            <a:endParaRPr lang="en-GB" sz="600" dirty="0">
              <a:latin typeface="+mj-lt"/>
              <a:ea typeface="Times New Roman" panose="02020603050405020304" pitchFamily="18" charset="0"/>
            </a:endParaRPr>
          </a:p>
          <a:p>
            <a:r>
              <a:rPr lang="en-GB" sz="600" b="1" dirty="0">
                <a:solidFill>
                  <a:srgbClr val="000000"/>
                </a:solidFill>
                <a:latin typeface="+mj-lt"/>
                <a:ea typeface="Times New Roman" panose="02020603050405020304" pitchFamily="18" charset="0"/>
              </a:rPr>
              <a:t>Justify - </a:t>
            </a:r>
            <a:r>
              <a:rPr lang="en-GB" sz="600" dirty="0">
                <a:solidFill>
                  <a:srgbClr val="000000"/>
                </a:solidFill>
                <a:latin typeface="+mj-lt"/>
                <a:ea typeface="Times New Roman" panose="02020603050405020304" pitchFamily="18" charset="0"/>
              </a:rPr>
              <a:t>Support an idea or argument with evidence; for the outcome chosen, the positives must outweigh the negatives. </a:t>
            </a:r>
          </a:p>
          <a:p>
            <a:r>
              <a:rPr lang="en-GB" sz="600" b="1" dirty="0">
                <a:solidFill>
                  <a:srgbClr val="000000"/>
                </a:solidFill>
                <a:latin typeface="+mj-lt"/>
                <a:ea typeface="Times New Roman" panose="02020603050405020304" pitchFamily="18" charset="0"/>
              </a:rPr>
              <a:t>State</a:t>
            </a:r>
            <a:r>
              <a:rPr lang="en-GB" sz="600" dirty="0">
                <a:solidFill>
                  <a:srgbClr val="000000"/>
                </a:solidFill>
                <a:latin typeface="+mj-lt"/>
                <a:ea typeface="Times New Roman" panose="02020603050405020304" pitchFamily="18" charset="0"/>
              </a:rPr>
              <a:t> = name</a:t>
            </a:r>
          </a:p>
          <a:p>
            <a:r>
              <a:rPr lang="en-GB" sz="600" b="1" dirty="0">
                <a:solidFill>
                  <a:srgbClr val="000000"/>
                </a:solidFill>
                <a:latin typeface="+mj-lt"/>
                <a:ea typeface="Times New Roman" panose="02020603050405020304" pitchFamily="18" charset="0"/>
              </a:rPr>
              <a:t>To what extent </a:t>
            </a:r>
            <a:r>
              <a:rPr lang="en-GB" sz="600" dirty="0">
                <a:solidFill>
                  <a:srgbClr val="000000"/>
                </a:solidFill>
                <a:latin typeface="+mj-lt"/>
                <a:ea typeface="Times New Roman" panose="02020603050405020304" pitchFamily="18" charset="0"/>
              </a:rPr>
              <a:t>- D</a:t>
            </a:r>
            <a:r>
              <a:rPr lang="en-GB" sz="600" dirty="0">
                <a:latin typeface="+mj-lt"/>
              </a:rPr>
              <a:t>iscuss and conclude how far you agree or disagree with a statement or view.</a:t>
            </a:r>
            <a:r>
              <a:rPr lang="en-GB" sz="600" dirty="0">
                <a:effectLst/>
                <a:latin typeface="+mj-lt"/>
              </a:rPr>
              <a:t> </a:t>
            </a: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a:p>
            <a:endParaRPr lang="en-GB" sz="600" dirty="0">
              <a:latin typeface="+mj-lt"/>
              <a:ea typeface="Times New Roman" panose="02020603050405020304" pitchFamily="18" charset="0"/>
            </a:endParaRPr>
          </a:p>
        </p:txBody>
      </p:sp>
      <p:pic>
        <p:nvPicPr>
          <p:cNvPr id="69" name="Picture 68" descr="A picture containing photo, standing, black, white&#10;&#10;Description automatically generated">
            <a:extLst>
              <a:ext uri="{FF2B5EF4-FFF2-40B4-BE49-F238E27FC236}">
                <a16:creationId xmlns:a16="http://schemas.microsoft.com/office/drawing/2014/main" id="{FFE97EB5-3F19-F64D-A30E-6FE9905219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95451" y="6352459"/>
            <a:ext cx="475811" cy="473524"/>
          </a:xfrm>
          <a:prstGeom prst="rect">
            <a:avLst/>
          </a:prstGeom>
        </p:spPr>
      </p:pic>
      <p:sp>
        <p:nvSpPr>
          <p:cNvPr id="70" name="TextBox 69">
            <a:extLst>
              <a:ext uri="{FF2B5EF4-FFF2-40B4-BE49-F238E27FC236}">
                <a16:creationId xmlns:a16="http://schemas.microsoft.com/office/drawing/2014/main" id="{9FE7A267-9868-B64C-8B58-6311B886DABA}"/>
              </a:ext>
            </a:extLst>
          </p:cNvPr>
          <p:cNvSpPr txBox="1"/>
          <p:nvPr/>
        </p:nvSpPr>
        <p:spPr>
          <a:xfrm>
            <a:off x="10841915" y="6404555"/>
            <a:ext cx="883575" cy="369332"/>
          </a:xfrm>
          <a:prstGeom prst="rect">
            <a:avLst/>
          </a:prstGeom>
          <a:noFill/>
        </p:spPr>
        <p:txBody>
          <a:bodyPr wrap="none" rtlCol="0">
            <a:spAutoFit/>
          </a:bodyPr>
          <a:lstStyle/>
          <a:p>
            <a:r>
              <a:rPr lang="en-GB" sz="600" dirty="0">
                <a:latin typeface="+mj-lt"/>
              </a:rPr>
              <a:t>Box = command word</a:t>
            </a:r>
          </a:p>
          <a:p>
            <a:r>
              <a:rPr lang="en-GB" sz="600" dirty="0">
                <a:latin typeface="+mj-lt"/>
              </a:rPr>
              <a:t>Underline = key words</a:t>
            </a:r>
          </a:p>
          <a:p>
            <a:r>
              <a:rPr lang="en-GB" sz="600" dirty="0">
                <a:latin typeface="+mj-lt"/>
              </a:rPr>
              <a:t>Glance =  back </a:t>
            </a:r>
          </a:p>
        </p:txBody>
      </p:sp>
      <p:sp>
        <p:nvSpPr>
          <p:cNvPr id="49" name="TextBox 48">
            <a:extLst>
              <a:ext uri="{FF2B5EF4-FFF2-40B4-BE49-F238E27FC236}">
                <a16:creationId xmlns:a16="http://schemas.microsoft.com/office/drawing/2014/main" id="{8DF4BB84-4652-0F42-9BDD-8BABE36DE987}"/>
              </a:ext>
            </a:extLst>
          </p:cNvPr>
          <p:cNvSpPr txBox="1"/>
          <p:nvPr/>
        </p:nvSpPr>
        <p:spPr>
          <a:xfrm>
            <a:off x="8811957" y="2266945"/>
            <a:ext cx="3367221" cy="2046714"/>
          </a:xfrm>
          <a:prstGeom prst="rect">
            <a:avLst/>
          </a:prstGeom>
          <a:noFill/>
          <a:ln>
            <a:noFill/>
          </a:ln>
        </p:spPr>
        <p:txBody>
          <a:bodyPr wrap="square" rtlCol="0">
            <a:spAutoFit/>
          </a:bodyPr>
          <a:lstStyle/>
          <a:p>
            <a:pPr algn="ctr"/>
            <a:r>
              <a:rPr lang="en-GB" sz="800" b="1" dirty="0">
                <a:latin typeface="+mj-lt"/>
              </a:rPr>
              <a:t>TEST YOURSELF:</a:t>
            </a:r>
          </a:p>
          <a:p>
            <a:pPr marL="171450" indent="-171450">
              <a:buFont typeface="Arial" panose="020B0604020202020204" pitchFamily="34" charset="0"/>
              <a:buChar char="•"/>
            </a:pPr>
            <a:r>
              <a:rPr lang="en-GB" sz="700" dirty="0">
                <a:latin typeface="+mj-lt"/>
              </a:rPr>
              <a:t>State two methods to measure development (2 marks)</a:t>
            </a:r>
          </a:p>
          <a:p>
            <a:pPr marL="171450" indent="-171450">
              <a:buFont typeface="Arial" panose="020B0604020202020204" pitchFamily="34" charset="0"/>
              <a:buChar char="•"/>
            </a:pPr>
            <a:r>
              <a:rPr lang="en-GB" sz="700" dirty="0">
                <a:latin typeface="+mj-lt"/>
              </a:rPr>
              <a:t>Outline two advantages for fair trade cocoa growers (2 marks)</a:t>
            </a:r>
          </a:p>
          <a:p>
            <a:pPr marL="171450" indent="-171450">
              <a:buFont typeface="Arial" panose="020B0604020202020204" pitchFamily="34" charset="0"/>
              <a:buChar char="•"/>
            </a:pPr>
            <a:r>
              <a:rPr lang="en-GB" sz="700" dirty="0">
                <a:latin typeface="+mj-lt"/>
              </a:rPr>
              <a:t>Name a newly industrialised country and give two reasons to explain why this country has developed rapidly in recent years (4 marks)</a:t>
            </a:r>
          </a:p>
          <a:p>
            <a:pPr marL="171450" indent="-171450">
              <a:buFont typeface="Arial" panose="020B0604020202020204" pitchFamily="34" charset="0"/>
              <a:buChar char="•"/>
            </a:pPr>
            <a:r>
              <a:rPr lang="en-GB" sz="700" dirty="0">
                <a:latin typeface="+mj-lt"/>
              </a:rPr>
              <a:t>Give three reasons to explain why there is a north-south divide in the UK (4 marks)</a:t>
            </a:r>
          </a:p>
          <a:p>
            <a:pPr marL="171450" indent="-171450">
              <a:buFont typeface="Arial" panose="020B0604020202020204" pitchFamily="34" charset="0"/>
              <a:buChar char="•"/>
            </a:pPr>
            <a:r>
              <a:rPr lang="en-GB" sz="700" dirty="0">
                <a:latin typeface="+mj-lt"/>
              </a:rPr>
              <a:t>Explain why MNC’s open factories in different countries around the world (4 marks)</a:t>
            </a:r>
          </a:p>
          <a:p>
            <a:pPr marL="171450" indent="-171450">
              <a:buFont typeface="Arial" panose="020B0604020202020204" pitchFamily="34" charset="0"/>
              <a:buChar char="•"/>
            </a:pPr>
            <a:r>
              <a:rPr lang="en-GB" sz="700" dirty="0">
                <a:latin typeface="+mj-lt"/>
              </a:rPr>
              <a:t>Give two reasons to explain why the consumption of water has increased globally (4 marks)</a:t>
            </a:r>
          </a:p>
          <a:p>
            <a:pPr marL="171450" indent="-171450">
              <a:buFont typeface="Arial" panose="020B0604020202020204" pitchFamily="34" charset="0"/>
              <a:buChar char="•"/>
            </a:pPr>
            <a:r>
              <a:rPr lang="en-GB" sz="700" dirty="0">
                <a:latin typeface="+mj-lt"/>
              </a:rPr>
              <a:t>Describe how improvements in technology and transport have helped the growth of the globalised tourist industry (6 marks)</a:t>
            </a:r>
          </a:p>
          <a:p>
            <a:pPr marL="171450" indent="-171450">
              <a:buFont typeface="Arial" panose="020B0604020202020204" pitchFamily="34" charset="0"/>
              <a:buChar char="•"/>
            </a:pPr>
            <a:r>
              <a:rPr lang="en-GB" sz="700" dirty="0">
                <a:latin typeface="+mj-lt"/>
              </a:rPr>
              <a:t>Explain why the demand for water is higher in high income countries than low income countries ( 6 marks)</a:t>
            </a:r>
          </a:p>
          <a:p>
            <a:pPr marL="171450" indent="-171450">
              <a:buFont typeface="Arial" panose="020B0604020202020204" pitchFamily="34" charset="0"/>
              <a:buChar char="•"/>
            </a:pPr>
            <a:r>
              <a:rPr lang="en-GB" sz="700" dirty="0">
                <a:latin typeface="+mj-lt"/>
              </a:rPr>
              <a:t>Explain why local economies have limited benefits from ‘ enclave tourism’ (6 marks)</a:t>
            </a:r>
          </a:p>
          <a:p>
            <a:pPr marL="171450" indent="-171450">
              <a:buFont typeface="Arial" panose="020B0604020202020204" pitchFamily="34" charset="0"/>
              <a:buChar char="•"/>
            </a:pPr>
            <a:r>
              <a:rPr lang="en-GB" sz="700" dirty="0">
                <a:latin typeface="+mj-lt"/>
              </a:rPr>
              <a:t>‘The development gap provides a static view of the difference in development between countries.’ What is meant by this statement? (8 marks)</a:t>
            </a:r>
          </a:p>
          <a:p>
            <a:pPr marL="171450" indent="-171450">
              <a:buFont typeface="Arial" panose="020B0604020202020204" pitchFamily="34" charset="0"/>
              <a:buChar char="•"/>
            </a:pPr>
            <a:r>
              <a:rPr lang="en-GB" sz="700" dirty="0">
                <a:latin typeface="+mj-lt"/>
              </a:rPr>
              <a:t>Evaluate the advantages and disadvantages of using the HDI to measure social development (8 marks)</a:t>
            </a:r>
          </a:p>
        </p:txBody>
      </p:sp>
      <p:sp>
        <p:nvSpPr>
          <p:cNvPr id="16" name="Rectangle 15">
            <a:extLst>
              <a:ext uri="{FF2B5EF4-FFF2-40B4-BE49-F238E27FC236}">
                <a16:creationId xmlns:a16="http://schemas.microsoft.com/office/drawing/2014/main" id="{720B1D77-45F5-CC4A-9E0B-F7D4FC55DFC6}"/>
              </a:ext>
            </a:extLst>
          </p:cNvPr>
          <p:cNvSpPr/>
          <p:nvPr/>
        </p:nvSpPr>
        <p:spPr>
          <a:xfrm>
            <a:off x="3325430" y="0"/>
            <a:ext cx="3594708" cy="304231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98FB1E-F180-264D-AFD5-63683DA977A7}"/>
              </a:ext>
            </a:extLst>
          </p:cNvPr>
          <p:cNvSpPr/>
          <p:nvPr/>
        </p:nvSpPr>
        <p:spPr>
          <a:xfrm>
            <a:off x="3861193" y="118435"/>
            <a:ext cx="3019246" cy="2923877"/>
          </a:xfrm>
          <a:prstGeom prst="rect">
            <a:avLst/>
          </a:prstGeom>
        </p:spPr>
        <p:txBody>
          <a:bodyPr wrap="square">
            <a:spAutoFit/>
          </a:bodyPr>
          <a:lstStyle/>
          <a:p>
            <a:pPr algn="just">
              <a:lnSpc>
                <a:spcPct val="100000"/>
              </a:lnSpc>
            </a:pPr>
            <a:r>
              <a:rPr lang="en-US" sz="800" dirty="0">
                <a:solidFill>
                  <a:schemeClr val="accent6"/>
                </a:solidFill>
                <a:latin typeface="+mj-lt"/>
                <a:cs typeface="Bell MT"/>
              </a:rPr>
              <a:t>High income country </a:t>
            </a:r>
            <a:r>
              <a:rPr lang="en-US" sz="800" dirty="0">
                <a:latin typeface="+mj-lt"/>
                <a:cs typeface="Bell MT"/>
              </a:rPr>
              <a:t>- These are states where office work has overtaken factory employment, creating a post industrial economy where employment is mainly in the tertiary industry. (GNI per capita) of US$12,736. </a:t>
            </a:r>
          </a:p>
          <a:p>
            <a:pPr algn="just">
              <a:lnSpc>
                <a:spcPct val="100000"/>
              </a:lnSpc>
            </a:pPr>
            <a:r>
              <a:rPr lang="en-US" sz="800" dirty="0">
                <a:latin typeface="+mj-lt"/>
                <a:cs typeface="Bell MT"/>
              </a:rPr>
              <a:t>	EG: UK</a:t>
            </a:r>
            <a:endParaRPr lang="en-GB" altLang="en-US" sz="800" b="1" dirty="0">
              <a:solidFill>
                <a:srgbClr val="FF0000"/>
              </a:solidFill>
              <a:latin typeface="+mj-lt"/>
            </a:endParaRPr>
          </a:p>
          <a:p>
            <a:pPr algn="just">
              <a:lnSpc>
                <a:spcPct val="100000"/>
              </a:lnSpc>
            </a:pPr>
            <a:r>
              <a:rPr lang="en-GB" altLang="en-US" sz="800" b="1" dirty="0">
                <a:solidFill>
                  <a:schemeClr val="accent4"/>
                </a:solidFill>
                <a:latin typeface="+mj-lt"/>
              </a:rPr>
              <a:t>Upper middle country - </a:t>
            </a:r>
            <a:r>
              <a:rPr lang="en-GB" altLang="en-US" sz="800" dirty="0">
                <a:latin typeface="+mj-lt"/>
              </a:rPr>
              <a:t>is a country that is starting to develop at a rapid rate. They have a GNI of $4,126 and $12,736. </a:t>
            </a:r>
            <a:r>
              <a:rPr lang="en-US" sz="800" dirty="0">
                <a:latin typeface="+mj-lt"/>
                <a:cs typeface="Bell MT"/>
              </a:rPr>
              <a:t>Transnational corporations (TNCs) invest in these NEEs, which have sub-groups like BRICs and MINTs</a:t>
            </a:r>
          </a:p>
          <a:p>
            <a:pPr algn="ctr">
              <a:lnSpc>
                <a:spcPct val="100000"/>
              </a:lnSpc>
            </a:pPr>
            <a:r>
              <a:rPr lang="en-US" altLang="en-US" sz="800" dirty="0">
                <a:latin typeface="+mj-lt"/>
              </a:rPr>
              <a:t>EG: China</a:t>
            </a:r>
            <a:endParaRPr lang="en-GB" altLang="en-US" sz="800" dirty="0">
              <a:latin typeface="+mj-lt"/>
            </a:endParaRPr>
          </a:p>
          <a:p>
            <a:pPr algn="just"/>
            <a:r>
              <a:rPr lang="en-GB" altLang="en-US" sz="800" b="1" dirty="0">
                <a:solidFill>
                  <a:schemeClr val="accent2"/>
                </a:solidFill>
                <a:latin typeface="+mj-lt"/>
              </a:rPr>
              <a:t>Lower middle country </a:t>
            </a:r>
            <a:r>
              <a:rPr lang="en-GB" altLang="en-US" sz="800" dirty="0">
                <a:latin typeface="+mj-lt"/>
              </a:rPr>
              <a:t>– GNI of $1,026 and $4,125. </a:t>
            </a:r>
            <a:r>
              <a:rPr lang="en-US" sz="800" dirty="0">
                <a:latin typeface="+mj-lt"/>
                <a:cs typeface="Bell MT"/>
              </a:rPr>
              <a:t>Transnational corporations (TNCs) invest in these NIC’s. The number of NIC’s has increased rapidly in recent decades: this is linked to the spread of globalization. As a result their economies are largely reliant on secondary industries such as working in factories.</a:t>
            </a:r>
          </a:p>
          <a:p>
            <a:pPr algn="just"/>
            <a:r>
              <a:rPr lang="en-US" altLang="en-US" sz="800" dirty="0">
                <a:latin typeface="+mj-lt"/>
              </a:rPr>
              <a:t>	EG: Bangladesh</a:t>
            </a:r>
            <a:endParaRPr lang="en-GB" altLang="en-US" sz="800" b="1" dirty="0">
              <a:solidFill>
                <a:srgbClr val="FF0000"/>
              </a:solidFill>
              <a:latin typeface="+mj-lt"/>
            </a:endParaRPr>
          </a:p>
          <a:p>
            <a:pPr algn="just">
              <a:lnSpc>
                <a:spcPct val="100000"/>
              </a:lnSpc>
            </a:pPr>
            <a:r>
              <a:rPr lang="en-GB" altLang="en-US" sz="800" b="1" dirty="0">
                <a:solidFill>
                  <a:srgbClr val="FF0000"/>
                </a:solidFill>
                <a:latin typeface="+mj-lt"/>
              </a:rPr>
              <a:t>Developing country (LIC – Low Income Country) -</a:t>
            </a:r>
            <a:r>
              <a:rPr lang="en-GB" altLang="en-US" sz="800" dirty="0">
                <a:latin typeface="+mj-lt"/>
              </a:rPr>
              <a:t>They have a GNI of $1045 or less. Agriculture still plays an important role in the their economies. As a result these countries are especially vulnerable to natural hazards such as flooding. It will often take them longer to recover as they do not have the economic support within their country. </a:t>
            </a:r>
          </a:p>
          <a:p>
            <a:pPr algn="just">
              <a:lnSpc>
                <a:spcPct val="100000"/>
              </a:lnSpc>
            </a:pPr>
            <a:r>
              <a:rPr lang="en-GB" altLang="en-US" sz="800" dirty="0">
                <a:latin typeface="+mj-lt"/>
              </a:rPr>
              <a:t>	EG: Mali </a:t>
            </a:r>
          </a:p>
        </p:txBody>
      </p:sp>
      <p:sp>
        <p:nvSpPr>
          <p:cNvPr id="18" name="TextBox 17">
            <a:extLst>
              <a:ext uri="{FF2B5EF4-FFF2-40B4-BE49-F238E27FC236}">
                <a16:creationId xmlns:a16="http://schemas.microsoft.com/office/drawing/2014/main" id="{A2A83AF4-B9B9-C948-94FF-B8B582F01DC4}"/>
              </a:ext>
            </a:extLst>
          </p:cNvPr>
          <p:cNvSpPr txBox="1"/>
          <p:nvPr/>
        </p:nvSpPr>
        <p:spPr>
          <a:xfrm>
            <a:off x="3265337" y="25976"/>
            <a:ext cx="868393" cy="338554"/>
          </a:xfrm>
          <a:prstGeom prst="rect">
            <a:avLst/>
          </a:prstGeom>
          <a:noFill/>
        </p:spPr>
        <p:txBody>
          <a:bodyPr wrap="square" rtlCol="0">
            <a:spAutoFit/>
          </a:bodyPr>
          <a:lstStyle/>
          <a:p>
            <a:r>
              <a:rPr lang="en-GB" sz="800" b="1" dirty="0">
                <a:latin typeface="+mj-lt"/>
              </a:rPr>
              <a:t>Development continuum. - </a:t>
            </a:r>
          </a:p>
        </p:txBody>
      </p:sp>
      <p:cxnSp>
        <p:nvCxnSpPr>
          <p:cNvPr id="19" name="Straight Arrow Connector 18">
            <a:extLst>
              <a:ext uri="{FF2B5EF4-FFF2-40B4-BE49-F238E27FC236}">
                <a16:creationId xmlns:a16="http://schemas.microsoft.com/office/drawing/2014/main" id="{6E15F578-4F7D-9B41-8960-F33B8A6F945E}"/>
              </a:ext>
            </a:extLst>
          </p:cNvPr>
          <p:cNvCxnSpPr/>
          <p:nvPr/>
        </p:nvCxnSpPr>
        <p:spPr>
          <a:xfrm>
            <a:off x="3720133" y="364271"/>
            <a:ext cx="5751" cy="129673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1A49004-5DA0-E342-9730-D60541AC3532}"/>
              </a:ext>
            </a:extLst>
          </p:cNvPr>
          <p:cNvSpPr/>
          <p:nvPr/>
        </p:nvSpPr>
        <p:spPr>
          <a:xfrm>
            <a:off x="0" y="2162701"/>
            <a:ext cx="1524840" cy="2800767"/>
          </a:xfrm>
          <a:prstGeom prst="rect">
            <a:avLst/>
          </a:prstGeom>
          <a:noFill/>
          <a:ln>
            <a:noFill/>
          </a:ln>
        </p:spPr>
        <p:txBody>
          <a:bodyPr wrap="square">
            <a:spAutoFit/>
          </a:bodyPr>
          <a:lstStyle/>
          <a:p>
            <a:pPr algn="ctr"/>
            <a:r>
              <a:rPr lang="en-GB" sz="800" dirty="0">
                <a:latin typeface="+mj-lt"/>
              </a:rPr>
              <a:t>When society has enough water to ensure everyone can access clean water, sanitation and the economy can grow food.</a:t>
            </a:r>
          </a:p>
          <a:p>
            <a:endParaRPr lang="en-GB" sz="800" dirty="0">
              <a:latin typeface="+mj-lt"/>
            </a:endParaRPr>
          </a:p>
          <a:p>
            <a:r>
              <a:rPr lang="en-GB" sz="800" dirty="0">
                <a:latin typeface="+mj-lt"/>
              </a:rPr>
              <a:t>Reasons for water insecurity – </a:t>
            </a:r>
          </a:p>
          <a:p>
            <a:pPr marL="171450" indent="-171450">
              <a:buFont typeface="Arial" panose="020B0604020202020204" pitchFamily="34" charset="0"/>
              <a:buChar char="•"/>
            </a:pPr>
            <a:r>
              <a:rPr lang="en-GB" sz="800" dirty="0">
                <a:latin typeface="+mj-lt"/>
              </a:rPr>
              <a:t>Rising Population </a:t>
            </a:r>
          </a:p>
          <a:p>
            <a:pPr marL="171450" indent="-171450">
              <a:buFont typeface="Arial" panose="020B0604020202020204" pitchFamily="34" charset="0"/>
              <a:buChar char="•"/>
            </a:pPr>
            <a:r>
              <a:rPr lang="en-GB" sz="800" dirty="0">
                <a:latin typeface="+mj-lt"/>
              </a:rPr>
              <a:t>Economic Development </a:t>
            </a:r>
          </a:p>
          <a:p>
            <a:pPr marL="171450" indent="-171450">
              <a:buFont typeface="Arial" panose="020B0604020202020204" pitchFamily="34" charset="0"/>
              <a:buChar char="•"/>
            </a:pPr>
            <a:r>
              <a:rPr lang="en-GB" sz="800" dirty="0">
                <a:latin typeface="+mj-lt"/>
              </a:rPr>
              <a:t>Lack of global freshwater </a:t>
            </a:r>
          </a:p>
          <a:p>
            <a:pPr marL="171450" indent="-171450">
              <a:buFont typeface="Arial" panose="020B0604020202020204" pitchFamily="34" charset="0"/>
              <a:buChar char="•"/>
            </a:pPr>
            <a:r>
              <a:rPr lang="en-GB" sz="800" dirty="0">
                <a:latin typeface="+mj-lt"/>
              </a:rPr>
              <a:t>Physical Environment </a:t>
            </a:r>
          </a:p>
          <a:p>
            <a:pPr marL="171450" indent="-171450">
              <a:buFont typeface="Arial" panose="020B0604020202020204" pitchFamily="34" charset="0"/>
              <a:buChar char="•"/>
            </a:pPr>
            <a:r>
              <a:rPr lang="en-GB" sz="800" dirty="0">
                <a:latin typeface="+mj-lt"/>
              </a:rPr>
              <a:t>Climate Change </a:t>
            </a:r>
          </a:p>
          <a:p>
            <a:pPr marL="171450" indent="-171450">
              <a:buFont typeface="Arial" panose="020B0604020202020204" pitchFamily="34" charset="0"/>
              <a:buChar char="•"/>
            </a:pPr>
            <a:r>
              <a:rPr lang="en-GB" sz="800" dirty="0">
                <a:latin typeface="+mj-lt"/>
              </a:rPr>
              <a:t>Agriculture</a:t>
            </a:r>
          </a:p>
          <a:p>
            <a:endParaRPr lang="en-GB" sz="800" dirty="0">
              <a:latin typeface="+mj-lt"/>
            </a:endParaRPr>
          </a:p>
          <a:p>
            <a:r>
              <a:rPr lang="en-GB" sz="800" dirty="0">
                <a:latin typeface="+mj-lt"/>
              </a:rPr>
              <a:t>Wealthier countries do generally use more water but countries such as Pakistan and Egypt do not fit the trend. In these Middle-Income Countries, the water is abstracted (taken) to irrigate crops. Therefore uses a lot more water than HIC’s such as the UK.</a:t>
            </a:r>
          </a:p>
        </p:txBody>
      </p:sp>
      <p:sp>
        <p:nvSpPr>
          <p:cNvPr id="3" name="Rectangle 2">
            <a:extLst>
              <a:ext uri="{FF2B5EF4-FFF2-40B4-BE49-F238E27FC236}">
                <a16:creationId xmlns:a16="http://schemas.microsoft.com/office/drawing/2014/main" id="{9E66B49D-891A-FA4D-B415-FD5B2093136C}"/>
              </a:ext>
            </a:extLst>
          </p:cNvPr>
          <p:cNvSpPr/>
          <p:nvPr/>
        </p:nvSpPr>
        <p:spPr>
          <a:xfrm>
            <a:off x="0" y="1950100"/>
            <a:ext cx="3325430" cy="215444"/>
          </a:xfrm>
          <a:prstGeom prst="rect">
            <a:avLst/>
          </a:prstGeom>
        </p:spPr>
        <p:txBody>
          <a:bodyPr wrap="square">
            <a:spAutoFit/>
          </a:bodyPr>
          <a:lstStyle/>
          <a:p>
            <a:pPr algn="ctr"/>
            <a:r>
              <a:rPr lang="en-GB" sz="800" b="1" dirty="0">
                <a:latin typeface="+mj-lt"/>
              </a:rPr>
              <a:t>Water Security </a:t>
            </a:r>
            <a:r>
              <a:rPr lang="en-GB" sz="800" dirty="0">
                <a:latin typeface="+mj-lt"/>
              </a:rPr>
              <a:t>- </a:t>
            </a:r>
          </a:p>
        </p:txBody>
      </p:sp>
      <p:sp>
        <p:nvSpPr>
          <p:cNvPr id="4" name="TextBox 3">
            <a:extLst>
              <a:ext uri="{FF2B5EF4-FFF2-40B4-BE49-F238E27FC236}">
                <a16:creationId xmlns:a16="http://schemas.microsoft.com/office/drawing/2014/main" id="{845402BC-ECEC-194E-94DA-2B3DACFE870D}"/>
              </a:ext>
            </a:extLst>
          </p:cNvPr>
          <p:cNvSpPr txBox="1"/>
          <p:nvPr/>
        </p:nvSpPr>
        <p:spPr>
          <a:xfrm>
            <a:off x="1524840" y="2162701"/>
            <a:ext cx="1800590" cy="2800767"/>
          </a:xfrm>
          <a:prstGeom prst="rect">
            <a:avLst/>
          </a:prstGeom>
          <a:solidFill>
            <a:srgbClr val="FFFD78">
              <a:alpha val="23137"/>
            </a:srgbClr>
          </a:solidFill>
        </p:spPr>
        <p:txBody>
          <a:bodyPr wrap="square" rtlCol="0">
            <a:spAutoFit/>
          </a:bodyPr>
          <a:lstStyle/>
          <a:p>
            <a:pPr algn="ctr"/>
            <a:r>
              <a:rPr lang="en-GB" sz="800" b="1" dirty="0">
                <a:latin typeface="+mj-lt"/>
              </a:rPr>
              <a:t>South Africa –</a:t>
            </a:r>
          </a:p>
          <a:p>
            <a:endParaRPr lang="en-GB" sz="800" dirty="0">
              <a:latin typeface="+mj-lt"/>
            </a:endParaRPr>
          </a:p>
          <a:p>
            <a:r>
              <a:rPr lang="en-GB" sz="800" dirty="0">
                <a:latin typeface="+mj-lt"/>
              </a:rPr>
              <a:t>In 2018 it was 3 months away from running out of water. </a:t>
            </a:r>
          </a:p>
          <a:p>
            <a:endParaRPr lang="en-GB" sz="800" i="1" dirty="0">
              <a:latin typeface="+mj-lt"/>
            </a:endParaRPr>
          </a:p>
          <a:p>
            <a:r>
              <a:rPr lang="en-GB" sz="800" i="1" dirty="0">
                <a:latin typeface="+mj-lt"/>
              </a:rPr>
              <a:t>Rainfall is not distributed evenly over South Africa. It experiences relief rainfall</a:t>
            </a:r>
          </a:p>
          <a:p>
            <a:endParaRPr lang="en-GB" sz="800" i="1" dirty="0">
              <a:latin typeface="+mj-lt"/>
            </a:endParaRPr>
          </a:p>
          <a:p>
            <a:endParaRPr lang="en-GB" sz="800" i="1" dirty="0">
              <a:latin typeface="+mj-lt"/>
            </a:endParaRPr>
          </a:p>
          <a:p>
            <a:endParaRPr lang="en-GB" sz="800" i="1" dirty="0">
              <a:latin typeface="+mj-lt"/>
            </a:endParaRPr>
          </a:p>
          <a:p>
            <a:endParaRPr lang="en-GB" sz="800" i="1" dirty="0">
              <a:latin typeface="+mj-lt"/>
            </a:endParaRPr>
          </a:p>
          <a:p>
            <a:endParaRPr lang="en-GB" sz="800" i="1" dirty="0">
              <a:latin typeface="+mj-lt"/>
            </a:endParaRPr>
          </a:p>
          <a:p>
            <a:endParaRPr lang="en-GB" sz="800" i="1" dirty="0">
              <a:latin typeface="+mj-lt"/>
            </a:endParaRPr>
          </a:p>
          <a:p>
            <a:r>
              <a:rPr lang="en-GB" sz="800" dirty="0">
                <a:latin typeface="+mj-lt"/>
              </a:rPr>
              <a:t>To overcome this, The Lesotho Highlands Water Project (LHWP) was introduced. The largest-scale water transfer scheme in Africa. Dams collect and pipes transfer water to areas of water deficit.</a:t>
            </a:r>
          </a:p>
          <a:p>
            <a:r>
              <a:rPr lang="en-GB" sz="800" dirty="0">
                <a:latin typeface="+mj-lt"/>
              </a:rPr>
              <a:t>Appropriate technology such as rainwater harvesting is also used. </a:t>
            </a:r>
          </a:p>
        </p:txBody>
      </p:sp>
      <p:pic>
        <p:nvPicPr>
          <p:cNvPr id="23" name="Picture 22" descr="A close up of a map&#10;&#10;Description automatically generated">
            <a:extLst>
              <a:ext uri="{FF2B5EF4-FFF2-40B4-BE49-F238E27FC236}">
                <a16:creationId xmlns:a16="http://schemas.microsoft.com/office/drawing/2014/main" id="{1100405D-E952-EB4A-80E9-7301E1CDEEB6}"/>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1746139" y="3247737"/>
            <a:ext cx="1303541" cy="601267"/>
          </a:xfrm>
          <a:prstGeom prst="rect">
            <a:avLst/>
          </a:prstGeom>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128C6FF8-9165-6B44-96A3-20DF85534A20}"/>
              </a:ext>
            </a:extLst>
          </p:cNvPr>
          <p:cNvSpPr/>
          <p:nvPr/>
        </p:nvSpPr>
        <p:spPr>
          <a:xfrm>
            <a:off x="0" y="1931597"/>
            <a:ext cx="3325430" cy="303187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C172F16B-96D9-8046-91E4-83EAAF0DA36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26646" y="2027261"/>
            <a:ext cx="416300" cy="276306"/>
          </a:xfrm>
          <a:prstGeom prst="rect">
            <a:avLst/>
          </a:prstGeom>
        </p:spPr>
      </p:pic>
      <p:pic>
        <p:nvPicPr>
          <p:cNvPr id="7" name="Picture 6">
            <a:extLst>
              <a:ext uri="{FF2B5EF4-FFF2-40B4-BE49-F238E27FC236}">
                <a16:creationId xmlns:a16="http://schemas.microsoft.com/office/drawing/2014/main" id="{66E3DF6B-92DD-754F-AD43-ADBBE6AE43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70876" y="3466009"/>
            <a:ext cx="1135548" cy="1140401"/>
          </a:xfrm>
          <a:prstGeom prst="rect">
            <a:avLst/>
          </a:prstGeom>
        </p:spPr>
      </p:pic>
      <p:sp>
        <p:nvSpPr>
          <p:cNvPr id="31" name="Up Arrow 30">
            <a:extLst>
              <a:ext uri="{FF2B5EF4-FFF2-40B4-BE49-F238E27FC236}">
                <a16:creationId xmlns:a16="http://schemas.microsoft.com/office/drawing/2014/main" id="{5B0EC49B-00EC-C24F-B2DB-5E0EB41DD71B}"/>
              </a:ext>
            </a:extLst>
          </p:cNvPr>
          <p:cNvSpPr/>
          <p:nvPr/>
        </p:nvSpPr>
        <p:spPr>
          <a:xfrm>
            <a:off x="3353982" y="3294119"/>
            <a:ext cx="1475040" cy="937592"/>
          </a:xfrm>
          <a:prstGeom prst="up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b="1" dirty="0">
                <a:solidFill>
                  <a:schemeClr val="tx1"/>
                </a:solidFill>
                <a:latin typeface="+mj-lt"/>
                <a:cs typeface="Bell MT"/>
              </a:rPr>
              <a:t>Bottom up </a:t>
            </a:r>
            <a:r>
              <a:rPr lang="en-GB" sz="700" dirty="0">
                <a:solidFill>
                  <a:schemeClr val="tx1"/>
                </a:solidFill>
                <a:latin typeface="+mj-lt"/>
                <a:cs typeface="Bell MT"/>
              </a:rPr>
              <a:t>development is small scale. It is community/ individual level development. </a:t>
            </a:r>
          </a:p>
        </p:txBody>
      </p:sp>
      <p:sp>
        <p:nvSpPr>
          <p:cNvPr id="32" name="Down Arrow 31">
            <a:extLst>
              <a:ext uri="{FF2B5EF4-FFF2-40B4-BE49-F238E27FC236}">
                <a16:creationId xmlns:a16="http://schemas.microsoft.com/office/drawing/2014/main" id="{8759E881-989E-EF43-9C77-2C6BFE326955}"/>
              </a:ext>
            </a:extLst>
          </p:cNvPr>
          <p:cNvSpPr/>
          <p:nvPr/>
        </p:nvSpPr>
        <p:spPr>
          <a:xfrm>
            <a:off x="4736114" y="3322157"/>
            <a:ext cx="1330422" cy="1071898"/>
          </a:xfrm>
          <a:prstGeom prst="downArrow">
            <a:avLst>
              <a:gd name="adj1" fmla="val 50000"/>
              <a:gd name="adj2" fmla="val 5000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1"/>
              </a:solidFill>
              <a:latin typeface="+mj-lt"/>
              <a:cs typeface="Bell MT"/>
            </a:endParaRPr>
          </a:p>
          <a:p>
            <a:pPr algn="ctr"/>
            <a:endParaRPr lang="en-GB" sz="700" b="1" dirty="0">
              <a:solidFill>
                <a:schemeClr val="tx1"/>
              </a:solidFill>
              <a:latin typeface="+mj-lt"/>
              <a:cs typeface="Bell MT"/>
            </a:endParaRPr>
          </a:p>
          <a:p>
            <a:pPr algn="ctr"/>
            <a:r>
              <a:rPr lang="en-GB" sz="700" b="1" dirty="0">
                <a:solidFill>
                  <a:schemeClr val="tx1"/>
                </a:solidFill>
                <a:latin typeface="+mj-lt"/>
                <a:cs typeface="Bell MT"/>
              </a:rPr>
              <a:t>Top down development </a:t>
            </a:r>
            <a:r>
              <a:rPr lang="en-GB" sz="700" dirty="0">
                <a:solidFill>
                  <a:schemeClr val="tx1"/>
                </a:solidFill>
                <a:latin typeface="+mj-lt"/>
                <a:cs typeface="Bell MT"/>
              </a:rPr>
              <a:t>tends to be large scale projects with high inputs from governments and TNC</a:t>
            </a:r>
            <a:endParaRPr lang="en-GB" sz="700" dirty="0">
              <a:solidFill>
                <a:schemeClr val="tx1"/>
              </a:solidFill>
              <a:latin typeface="+mj-lt"/>
            </a:endParaRPr>
          </a:p>
        </p:txBody>
      </p:sp>
      <p:sp>
        <p:nvSpPr>
          <p:cNvPr id="33" name="TextBox 32">
            <a:extLst>
              <a:ext uri="{FF2B5EF4-FFF2-40B4-BE49-F238E27FC236}">
                <a16:creationId xmlns:a16="http://schemas.microsoft.com/office/drawing/2014/main" id="{53BB4F95-AFCD-454F-B52B-835A75F489DE}"/>
              </a:ext>
            </a:extLst>
          </p:cNvPr>
          <p:cNvSpPr txBox="1"/>
          <p:nvPr/>
        </p:nvSpPr>
        <p:spPr>
          <a:xfrm>
            <a:off x="3427956" y="3093929"/>
            <a:ext cx="2322829" cy="215444"/>
          </a:xfrm>
          <a:prstGeom prst="rect">
            <a:avLst/>
          </a:prstGeom>
          <a:noFill/>
        </p:spPr>
        <p:txBody>
          <a:bodyPr wrap="square" rtlCol="0">
            <a:spAutoFit/>
          </a:bodyPr>
          <a:lstStyle/>
          <a:p>
            <a:pPr algn="ctr"/>
            <a:r>
              <a:rPr lang="en-GB" sz="800" b="1" dirty="0">
                <a:latin typeface="+mj-lt"/>
              </a:rPr>
              <a:t>Responding to the development gap</a:t>
            </a:r>
          </a:p>
        </p:txBody>
      </p:sp>
      <p:sp>
        <p:nvSpPr>
          <p:cNvPr id="34" name="TextBox 33">
            <a:extLst>
              <a:ext uri="{FF2B5EF4-FFF2-40B4-BE49-F238E27FC236}">
                <a16:creationId xmlns:a16="http://schemas.microsoft.com/office/drawing/2014/main" id="{E7D793C6-A2B7-884E-AC7F-9BF1B1AFE1F7}"/>
              </a:ext>
            </a:extLst>
          </p:cNvPr>
          <p:cNvSpPr txBox="1"/>
          <p:nvPr/>
        </p:nvSpPr>
        <p:spPr>
          <a:xfrm>
            <a:off x="3312009" y="4322930"/>
            <a:ext cx="2795883" cy="954107"/>
          </a:xfrm>
          <a:prstGeom prst="rect">
            <a:avLst/>
          </a:prstGeom>
          <a:noFill/>
        </p:spPr>
        <p:txBody>
          <a:bodyPr wrap="square" rtlCol="0">
            <a:spAutoFit/>
          </a:bodyPr>
          <a:lstStyle/>
          <a:p>
            <a:pPr marL="171450" indent="-171450">
              <a:buFont typeface="Arial" panose="020B0604020202020204" pitchFamily="34" charset="0"/>
              <a:buChar char="•"/>
            </a:pPr>
            <a:r>
              <a:rPr lang="en-GB" sz="800" dirty="0">
                <a:solidFill>
                  <a:srgbClr val="002060"/>
                </a:solidFill>
                <a:latin typeface="+mj-lt"/>
              </a:rPr>
              <a:t>Aid</a:t>
            </a:r>
            <a:r>
              <a:rPr lang="en-GB" sz="800" dirty="0">
                <a:latin typeface="+mj-lt"/>
              </a:rPr>
              <a:t> - </a:t>
            </a:r>
            <a:r>
              <a:rPr lang="en-GB" sz="800" dirty="0" err="1">
                <a:latin typeface="+mj-lt"/>
                <a:cs typeface="Bell MT"/>
              </a:rPr>
              <a:t>Tazara</a:t>
            </a:r>
            <a:r>
              <a:rPr lang="en-GB" sz="800" dirty="0">
                <a:latin typeface="+mj-lt"/>
                <a:cs typeface="Bell MT"/>
              </a:rPr>
              <a:t> railway that links Tanzania and Zambia was funded with international aid from China</a:t>
            </a:r>
            <a:endParaRPr lang="en-GB" sz="800" dirty="0">
              <a:latin typeface="+mj-lt"/>
            </a:endParaRPr>
          </a:p>
          <a:p>
            <a:pPr marL="171450" indent="-171450">
              <a:buFont typeface="Arial" panose="020B0604020202020204" pitchFamily="34" charset="0"/>
              <a:buChar char="•"/>
            </a:pPr>
            <a:r>
              <a:rPr lang="en-GB" sz="800" dirty="0">
                <a:solidFill>
                  <a:srgbClr val="FF8AD8"/>
                </a:solidFill>
                <a:latin typeface="+mj-lt"/>
              </a:rPr>
              <a:t>Industrial Development </a:t>
            </a:r>
            <a:r>
              <a:rPr lang="en-GB" sz="800" dirty="0">
                <a:latin typeface="+mj-lt"/>
              </a:rPr>
              <a:t>– China</a:t>
            </a:r>
          </a:p>
          <a:p>
            <a:pPr marL="171450" indent="-171450">
              <a:buFont typeface="Arial" panose="020B0604020202020204" pitchFamily="34" charset="0"/>
              <a:buChar char="•"/>
            </a:pPr>
            <a:r>
              <a:rPr lang="en-GB" sz="800" dirty="0">
                <a:solidFill>
                  <a:schemeClr val="accent1"/>
                </a:solidFill>
                <a:latin typeface="+mj-lt"/>
              </a:rPr>
              <a:t>Debt Relief </a:t>
            </a:r>
            <a:r>
              <a:rPr lang="en-GB" sz="800" dirty="0">
                <a:latin typeface="+mj-lt"/>
              </a:rPr>
              <a:t>- </a:t>
            </a:r>
            <a:r>
              <a:rPr lang="en-GB" sz="800" dirty="0">
                <a:latin typeface="+mj-lt"/>
                <a:cs typeface="Bell MT"/>
              </a:rPr>
              <a:t>Zambia had $4billion of debt cancelled in 2005</a:t>
            </a:r>
            <a:endParaRPr lang="en-GB" sz="800" dirty="0">
              <a:latin typeface="+mj-lt"/>
            </a:endParaRPr>
          </a:p>
          <a:p>
            <a:pPr marL="171450" indent="-171450">
              <a:buFont typeface="Arial" panose="020B0604020202020204" pitchFamily="34" charset="0"/>
              <a:buChar char="•"/>
            </a:pPr>
            <a:r>
              <a:rPr lang="en-GB" sz="800" dirty="0">
                <a:solidFill>
                  <a:schemeClr val="accent6"/>
                </a:solidFill>
                <a:latin typeface="+mj-lt"/>
              </a:rPr>
              <a:t>Fair trade </a:t>
            </a:r>
            <a:r>
              <a:rPr lang="en-GB" sz="800" dirty="0">
                <a:latin typeface="+mj-lt"/>
              </a:rPr>
              <a:t>–  </a:t>
            </a:r>
            <a:r>
              <a:rPr lang="en-GB" sz="800" dirty="0">
                <a:latin typeface="+mj-lt"/>
                <a:cs typeface="Bell MT"/>
              </a:rPr>
              <a:t>Divine Chocolate bars</a:t>
            </a:r>
            <a:endParaRPr lang="en-GB" sz="800" dirty="0">
              <a:latin typeface="+mj-lt"/>
            </a:endParaRPr>
          </a:p>
          <a:p>
            <a:pPr marL="171450" indent="-171450">
              <a:buFont typeface="Arial" panose="020B0604020202020204" pitchFamily="34" charset="0"/>
              <a:buChar char="•"/>
            </a:pPr>
            <a:r>
              <a:rPr lang="en-GB" sz="800" dirty="0">
                <a:solidFill>
                  <a:schemeClr val="accent2"/>
                </a:solidFill>
                <a:latin typeface="+mj-lt"/>
              </a:rPr>
              <a:t>Microfinance</a:t>
            </a:r>
            <a:r>
              <a:rPr lang="en-GB" sz="800" dirty="0">
                <a:latin typeface="+mj-lt"/>
              </a:rPr>
              <a:t> – </a:t>
            </a:r>
            <a:r>
              <a:rPr lang="en-GB" sz="800" dirty="0">
                <a:latin typeface="+mj-lt"/>
                <a:cs typeface="Bell MT"/>
              </a:rPr>
              <a:t>Phones for women in Bangladesh</a:t>
            </a:r>
          </a:p>
          <a:p>
            <a:pPr marL="171450" indent="-171450">
              <a:buFont typeface="Arial" panose="020B0604020202020204" pitchFamily="34" charset="0"/>
              <a:buChar char="•"/>
            </a:pPr>
            <a:r>
              <a:rPr lang="en-GB" sz="800" dirty="0">
                <a:solidFill>
                  <a:srgbClr val="9437FF"/>
                </a:solidFill>
                <a:latin typeface="+mj-lt"/>
              </a:rPr>
              <a:t>Intermediate technologies </a:t>
            </a:r>
            <a:r>
              <a:rPr lang="en-GB" sz="800" dirty="0">
                <a:latin typeface="+mj-lt"/>
              </a:rPr>
              <a:t>- WaterAid in Tanzania</a:t>
            </a:r>
          </a:p>
        </p:txBody>
      </p:sp>
      <p:pic>
        <p:nvPicPr>
          <p:cNvPr id="35" name="Picture 34">
            <a:extLst>
              <a:ext uri="{FF2B5EF4-FFF2-40B4-BE49-F238E27FC236}">
                <a16:creationId xmlns:a16="http://schemas.microsoft.com/office/drawing/2014/main" id="{364A9427-35C1-5A42-AF7A-3C061AAD89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48662" y="3085949"/>
            <a:ext cx="489299" cy="391440"/>
          </a:xfrm>
          <a:prstGeom prst="rect">
            <a:avLst/>
          </a:prstGeom>
        </p:spPr>
      </p:pic>
      <p:sp>
        <p:nvSpPr>
          <p:cNvPr id="8" name="Rectangle 7">
            <a:extLst>
              <a:ext uri="{FF2B5EF4-FFF2-40B4-BE49-F238E27FC236}">
                <a16:creationId xmlns:a16="http://schemas.microsoft.com/office/drawing/2014/main" id="{29AB99BE-0488-364E-8356-2C8EFCB3CFA4}"/>
              </a:ext>
            </a:extLst>
          </p:cNvPr>
          <p:cNvSpPr/>
          <p:nvPr/>
        </p:nvSpPr>
        <p:spPr>
          <a:xfrm>
            <a:off x="3312009" y="3042312"/>
            <a:ext cx="2795883" cy="234084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2" descr="Image result for distribution of countries on brandt line">
            <a:extLst>
              <a:ext uri="{FF2B5EF4-FFF2-40B4-BE49-F238E27FC236}">
                <a16:creationId xmlns:a16="http://schemas.microsoft.com/office/drawing/2014/main" id="{550F9CC2-7F2B-F34E-A951-5B30525BDDB4}"/>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9778620" y="1009896"/>
            <a:ext cx="2126589" cy="12290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F829E339-2A1B-6649-9A55-A3018B998FF8}"/>
              </a:ext>
            </a:extLst>
          </p:cNvPr>
          <p:cNvSpPr/>
          <p:nvPr/>
        </p:nvSpPr>
        <p:spPr>
          <a:xfrm>
            <a:off x="9443847" y="31419"/>
            <a:ext cx="2743200" cy="1077218"/>
          </a:xfrm>
          <a:prstGeom prst="rect">
            <a:avLst/>
          </a:prstGeom>
        </p:spPr>
        <p:txBody>
          <a:bodyPr wrap="square">
            <a:spAutoFit/>
          </a:bodyPr>
          <a:lstStyle/>
          <a:p>
            <a:pPr algn="ctr"/>
            <a:r>
              <a:rPr lang="en-GB" sz="800" b="1" dirty="0">
                <a:latin typeface="+mj-lt"/>
              </a:rPr>
              <a:t>The Brandt Line</a:t>
            </a:r>
            <a:endParaRPr lang="en-GB" sz="800" dirty="0">
              <a:latin typeface="+mj-lt"/>
            </a:endParaRPr>
          </a:p>
          <a:p>
            <a:r>
              <a:rPr lang="en-GB" sz="800" dirty="0">
                <a:latin typeface="+mj-lt"/>
              </a:rPr>
              <a:t>The Brandt line shows the economic gap that exists between the wealthiest and poorest groups in society. </a:t>
            </a:r>
          </a:p>
          <a:p>
            <a:r>
              <a:rPr lang="en-GB" sz="800" dirty="0">
                <a:latin typeface="+mj-lt"/>
              </a:rPr>
              <a:t>Drawn by William Brandt in 1980, it separated the richer ‘north’ from the poorer ‘south’. In 2013, Oxfam reported that the richest 85 people in the world owned the same amount of wealth as the poorest half of the world’s population. </a:t>
            </a:r>
          </a:p>
          <a:p>
            <a:endParaRPr lang="en-GB" sz="800" dirty="0">
              <a:latin typeface="+mj-lt"/>
            </a:endParaRPr>
          </a:p>
        </p:txBody>
      </p:sp>
      <p:sp>
        <p:nvSpPr>
          <p:cNvPr id="10" name="Rectangle 9">
            <a:extLst>
              <a:ext uri="{FF2B5EF4-FFF2-40B4-BE49-F238E27FC236}">
                <a16:creationId xmlns:a16="http://schemas.microsoft.com/office/drawing/2014/main" id="{1093E569-2E9B-E044-967E-9595E75B8AF8}"/>
              </a:ext>
            </a:extLst>
          </p:cNvPr>
          <p:cNvSpPr/>
          <p:nvPr/>
        </p:nvSpPr>
        <p:spPr>
          <a:xfrm>
            <a:off x="9467613" y="-2069"/>
            <a:ext cx="2727112" cy="230563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38407EF-9513-B04B-8A65-7369FD62D0AC}"/>
              </a:ext>
            </a:extLst>
          </p:cNvPr>
          <p:cNvSpPr/>
          <p:nvPr/>
        </p:nvSpPr>
        <p:spPr>
          <a:xfrm>
            <a:off x="8845526" y="2305636"/>
            <a:ext cx="3349199" cy="19693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3F30934-8EE8-FB4F-8CCB-89B22F0744E8}"/>
              </a:ext>
            </a:extLst>
          </p:cNvPr>
          <p:cNvSpPr/>
          <p:nvPr/>
        </p:nvSpPr>
        <p:spPr>
          <a:xfrm>
            <a:off x="6880439" y="2554985"/>
            <a:ext cx="1998023" cy="584775"/>
          </a:xfrm>
          <a:prstGeom prst="rect">
            <a:avLst/>
          </a:prstGeom>
        </p:spPr>
        <p:txBody>
          <a:bodyPr wrap="square">
            <a:spAutoFit/>
          </a:bodyPr>
          <a:lstStyle/>
          <a:p>
            <a:r>
              <a:rPr lang="en-GB" sz="800" dirty="0">
                <a:solidFill>
                  <a:srgbClr val="231F20"/>
                </a:solidFill>
                <a:latin typeface="+mj-lt"/>
              </a:rPr>
              <a:t>Government spending on public services is roughly even across the country, but businesses are choosing to set up in the south. </a:t>
            </a:r>
          </a:p>
        </p:txBody>
      </p:sp>
      <p:graphicFrame>
        <p:nvGraphicFramePr>
          <p:cNvPr id="28" name="Table 27">
            <a:extLst>
              <a:ext uri="{FF2B5EF4-FFF2-40B4-BE49-F238E27FC236}">
                <a16:creationId xmlns:a16="http://schemas.microsoft.com/office/drawing/2014/main" id="{32C49D04-1F0C-0B47-B38B-DBE2D3C043CD}"/>
              </a:ext>
            </a:extLst>
          </p:cNvPr>
          <p:cNvGraphicFramePr>
            <a:graphicFrameLocks noGrp="1"/>
          </p:cNvGraphicFramePr>
          <p:nvPr>
            <p:extLst>
              <p:ext uri="{D42A27DB-BD31-4B8C-83A1-F6EECF244321}">
                <p14:modId xmlns:p14="http://schemas.microsoft.com/office/powerpoint/2010/main" val="3390041991"/>
              </p:ext>
            </p:extLst>
          </p:nvPr>
        </p:nvGraphicFramePr>
        <p:xfrm>
          <a:off x="6168861" y="4617169"/>
          <a:ext cx="3433835" cy="2240831"/>
        </p:xfrm>
        <a:graphic>
          <a:graphicData uri="http://schemas.openxmlformats.org/drawingml/2006/table">
            <a:tbl>
              <a:tblPr firstRow="1" bandRow="1">
                <a:tableStyleId>{5C22544A-7EE6-4342-B048-85BDC9FD1C3A}</a:tableStyleId>
              </a:tblPr>
              <a:tblGrid>
                <a:gridCol w="843413">
                  <a:extLst>
                    <a:ext uri="{9D8B030D-6E8A-4147-A177-3AD203B41FA5}">
                      <a16:colId xmlns:a16="http://schemas.microsoft.com/office/drawing/2014/main" val="941445496"/>
                    </a:ext>
                  </a:extLst>
                </a:gridCol>
                <a:gridCol w="1291612">
                  <a:extLst>
                    <a:ext uri="{9D8B030D-6E8A-4147-A177-3AD203B41FA5}">
                      <a16:colId xmlns:a16="http://schemas.microsoft.com/office/drawing/2014/main" val="1470767325"/>
                    </a:ext>
                  </a:extLst>
                </a:gridCol>
                <a:gridCol w="1298810">
                  <a:extLst>
                    <a:ext uri="{9D8B030D-6E8A-4147-A177-3AD203B41FA5}">
                      <a16:colId xmlns:a16="http://schemas.microsoft.com/office/drawing/2014/main" val="1631239445"/>
                    </a:ext>
                  </a:extLst>
                </a:gridCol>
              </a:tblGrid>
              <a:tr h="218769">
                <a:tc>
                  <a:txBody>
                    <a:bodyPr/>
                    <a:lstStyle/>
                    <a:p>
                      <a:pPr algn="ctr"/>
                      <a:r>
                        <a:rPr lang="en-GB" sz="800" dirty="0">
                          <a:solidFill>
                            <a:schemeClr val="tx1"/>
                          </a:solidFill>
                          <a:latin typeface="+mj-lt"/>
                        </a:rPr>
                        <a:t>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solidFill>
                            <a:schemeClr val="tx1"/>
                          </a:solidFill>
                          <a:latin typeface="+mj-lt"/>
                        </a:rPr>
                        <a:t>The North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solidFill>
                            <a:schemeClr val="tx1"/>
                          </a:solidFill>
                          <a:latin typeface="+mj-lt"/>
                        </a:rPr>
                        <a:t>The South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8215473"/>
                  </a:ext>
                </a:extLst>
              </a:tr>
              <a:tr h="468791">
                <a:tc>
                  <a:txBody>
                    <a:bodyPr/>
                    <a:lstStyle/>
                    <a:p>
                      <a:r>
                        <a:rPr lang="en-GB" sz="800" dirty="0">
                          <a:latin typeface="+mj-lt"/>
                        </a:rPr>
                        <a:t>Incomes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£13,560 in the NE region. Benefits make up higher proportion of incomes.</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Gross disposable income was £20,509</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3882864"/>
                  </a:ext>
                </a:extLst>
              </a:tr>
              <a:tr h="343780">
                <a:tc>
                  <a:txBody>
                    <a:bodyPr/>
                    <a:lstStyle/>
                    <a:p>
                      <a:r>
                        <a:rPr lang="en-GB" sz="800" dirty="0">
                          <a:latin typeface="+mj-lt"/>
                        </a:rPr>
                        <a:t>Unemployment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Higher unemployment, 7.7%. </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solidFill>
                            <a:srgbClr val="231F20"/>
                          </a:solidFill>
                          <a:effectLst/>
                          <a:latin typeface="+mj-lt"/>
                        </a:rPr>
                        <a:t>Lower unemployment, 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1102618"/>
                  </a:ext>
                </a:extLst>
              </a:tr>
              <a:tr h="271909">
                <a:tc>
                  <a:txBody>
                    <a:bodyPr/>
                    <a:lstStyle/>
                    <a:p>
                      <a:r>
                        <a:rPr lang="en-GB" sz="800" dirty="0">
                          <a:latin typeface="+mj-lt"/>
                        </a:rPr>
                        <a:t>House prices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Average prices = £154,000.</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Average price = £305,000.</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3132120"/>
                  </a:ext>
                </a:extLst>
              </a:tr>
              <a:tr h="468791">
                <a:tc>
                  <a:txBody>
                    <a:bodyPr/>
                    <a:lstStyle/>
                    <a:p>
                      <a:r>
                        <a:rPr lang="en-GB" sz="800" dirty="0">
                          <a:latin typeface="+mj-lt"/>
                        </a:rPr>
                        <a:t>Education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Pupils from the north are less likely to achieve straight A grades at A level</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solidFill>
                            <a:srgbClr val="231F20"/>
                          </a:solidFill>
                          <a:effectLst/>
                          <a:latin typeface="+mj-lt"/>
                        </a:rPr>
                        <a:t>Pupils in the south are 40% more likely to achieve top GCSE grades.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1273406"/>
                  </a:ext>
                </a:extLst>
              </a:tr>
              <a:tr h="468791">
                <a:tc>
                  <a:txBody>
                    <a:bodyPr/>
                    <a:lstStyle/>
                    <a:p>
                      <a:r>
                        <a:rPr lang="en-GB" sz="800" dirty="0">
                          <a:latin typeface="+mj-lt"/>
                        </a:rPr>
                        <a:t>Life expectancy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Life expectancy in Manchester 2013 = 71.8 (male) and 77.8 (female).</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800" dirty="0">
                          <a:solidFill>
                            <a:srgbClr val="231F20"/>
                          </a:solidFill>
                          <a:effectLst/>
                          <a:latin typeface="+mj-lt"/>
                        </a:rPr>
                        <a:t>Male life expectancy in East Dorset 2013 = 83.1, female life expectancy</a:t>
                      </a:r>
                      <a:endParaRPr lang="en-GB" sz="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7938970"/>
                  </a:ext>
                </a:extLst>
              </a:tr>
            </a:tbl>
          </a:graphicData>
        </a:graphic>
      </p:graphicFrame>
      <p:graphicFrame>
        <p:nvGraphicFramePr>
          <p:cNvPr id="44" name="Table 43">
            <a:extLst>
              <a:ext uri="{FF2B5EF4-FFF2-40B4-BE49-F238E27FC236}">
                <a16:creationId xmlns:a16="http://schemas.microsoft.com/office/drawing/2014/main" id="{992632A2-0283-FA4D-B373-9DC5212794E7}"/>
              </a:ext>
            </a:extLst>
          </p:cNvPr>
          <p:cNvGraphicFramePr>
            <a:graphicFrameLocks noGrp="1"/>
          </p:cNvGraphicFramePr>
          <p:nvPr>
            <p:extLst>
              <p:ext uri="{D42A27DB-BD31-4B8C-83A1-F6EECF244321}">
                <p14:modId xmlns:p14="http://schemas.microsoft.com/office/powerpoint/2010/main" val="2649231276"/>
              </p:ext>
            </p:extLst>
          </p:nvPr>
        </p:nvGraphicFramePr>
        <p:xfrm>
          <a:off x="2848274" y="5943601"/>
          <a:ext cx="3253392" cy="914400"/>
        </p:xfrm>
        <a:graphic>
          <a:graphicData uri="http://schemas.openxmlformats.org/drawingml/2006/table">
            <a:tbl>
              <a:tblPr firstRow="1" bandRow="1">
                <a:tableStyleId>{5C22544A-7EE6-4342-B048-85BDC9FD1C3A}</a:tableStyleId>
              </a:tblPr>
              <a:tblGrid>
                <a:gridCol w="1626696">
                  <a:extLst>
                    <a:ext uri="{9D8B030D-6E8A-4147-A177-3AD203B41FA5}">
                      <a16:colId xmlns:a16="http://schemas.microsoft.com/office/drawing/2014/main" val="4222110481"/>
                    </a:ext>
                  </a:extLst>
                </a:gridCol>
                <a:gridCol w="1626696">
                  <a:extLst>
                    <a:ext uri="{9D8B030D-6E8A-4147-A177-3AD203B41FA5}">
                      <a16:colId xmlns:a16="http://schemas.microsoft.com/office/drawing/2014/main" val="956072019"/>
                    </a:ext>
                  </a:extLst>
                </a:gridCol>
              </a:tblGrid>
              <a:tr h="0">
                <a:tc>
                  <a:txBody>
                    <a:bodyPr/>
                    <a:lstStyle/>
                    <a:p>
                      <a:pPr algn="ctr"/>
                      <a:r>
                        <a:rPr lang="en-GB" sz="800" dirty="0">
                          <a:solidFill>
                            <a:schemeClr val="tx1"/>
                          </a:solidFill>
                          <a:latin typeface="+mj-lt"/>
                        </a:rPr>
                        <a:t>Advantages</a:t>
                      </a:r>
                    </a:p>
                  </a:txBody>
                  <a:tcPr>
                    <a:solidFill>
                      <a:schemeClr val="accent6">
                        <a:lumMod val="60000"/>
                        <a:lumOff val="40000"/>
                      </a:schemeClr>
                    </a:solidFill>
                  </a:tcPr>
                </a:tc>
                <a:tc>
                  <a:txBody>
                    <a:bodyPr/>
                    <a:lstStyle/>
                    <a:p>
                      <a:pPr algn="ctr"/>
                      <a:r>
                        <a:rPr lang="en-GB" sz="800" dirty="0">
                          <a:solidFill>
                            <a:schemeClr val="tx1"/>
                          </a:solidFill>
                          <a:latin typeface="+mj-lt"/>
                        </a:rPr>
                        <a:t>Disadvantages</a:t>
                      </a:r>
                    </a:p>
                  </a:txBody>
                  <a:tcPr>
                    <a:solidFill>
                      <a:srgbClr val="FF7E79"/>
                    </a:solidFill>
                  </a:tcPr>
                </a:tc>
                <a:extLst>
                  <a:ext uri="{0D108BD9-81ED-4DB2-BD59-A6C34878D82A}">
                    <a16:rowId xmlns:a16="http://schemas.microsoft.com/office/drawing/2014/main" val="845784841"/>
                  </a:ext>
                </a:extLst>
              </a:tr>
              <a:tr h="370840">
                <a:tc>
                  <a:txBody>
                    <a:bodyPr/>
                    <a:lstStyle/>
                    <a:p>
                      <a:pPr marL="171450" marR="0" lvl="0" indent="-171450" algn="l" defTabSz="914400" rtl="0" eaLnBrk="1" fontAlgn="auto" latinLnBrk="0" hangingPunct="1">
                        <a:lnSpc>
                          <a:spcPct val="100000"/>
                        </a:lnSpc>
                        <a:spcBef>
                          <a:spcPts val="0"/>
                        </a:spcBef>
                        <a:spcAft>
                          <a:spcPts val="0"/>
                        </a:spcAft>
                        <a:buClrTx/>
                        <a:buSzTx/>
                        <a:buFont typeface=".Apple Color Emoji UI"/>
                        <a:buChar char="✅"/>
                        <a:tabLst/>
                        <a:defRPr/>
                      </a:pPr>
                      <a:r>
                        <a:rPr lang="en-GB" sz="800" b="0" kern="1200" dirty="0">
                          <a:solidFill>
                            <a:schemeClr val="tx1"/>
                          </a:solidFill>
                          <a:effectLst/>
                          <a:latin typeface="+mj-lt"/>
                          <a:ea typeface="+mn-ea"/>
                          <a:cs typeface="+mn-cs"/>
                        </a:rPr>
                        <a:t>Countries can export as many good as they like which is good for LIC’s and NIC’s</a:t>
                      </a:r>
                    </a:p>
                    <a:p>
                      <a:pPr marL="171450" marR="0" lvl="0" indent="-171450" algn="l" defTabSz="914400" rtl="0" eaLnBrk="1" fontAlgn="auto" latinLnBrk="0" hangingPunct="1">
                        <a:lnSpc>
                          <a:spcPct val="100000"/>
                        </a:lnSpc>
                        <a:spcBef>
                          <a:spcPts val="0"/>
                        </a:spcBef>
                        <a:spcAft>
                          <a:spcPts val="0"/>
                        </a:spcAft>
                        <a:buClrTx/>
                        <a:buSzTx/>
                        <a:buFont typeface=".Apple Color Emoji UI"/>
                        <a:buChar char="✅"/>
                        <a:tabLst/>
                        <a:defRPr/>
                      </a:pPr>
                      <a:r>
                        <a:rPr lang="en-GB" sz="800" b="0" kern="1200" dirty="0">
                          <a:solidFill>
                            <a:schemeClr val="tx1"/>
                          </a:solidFill>
                          <a:effectLst/>
                          <a:latin typeface="+mj-lt"/>
                          <a:ea typeface="+mn-ea"/>
                          <a:cs typeface="+mn-cs"/>
                        </a:rPr>
                        <a:t>Increase the income of producers in the country</a:t>
                      </a:r>
                      <a:endParaRPr lang="en-GB" sz="800" b="0" kern="1200" dirty="0">
                        <a:solidFill>
                          <a:schemeClr val="tx1"/>
                        </a:solidFill>
                        <a:effectLst/>
                        <a:latin typeface="+mj-lt"/>
                        <a:ea typeface="Calibri" panose="020F0502020204030204" pitchFamily="34" charset="0"/>
                        <a:cs typeface="Times New Roman" panose="02020603050405020304" pitchFamily="18" charset="0"/>
                      </a:endParaRPr>
                    </a:p>
                  </a:txBody>
                  <a:tcPr>
                    <a:solidFill>
                      <a:schemeClr val="accent6">
                        <a:lumMod val="20000"/>
                        <a:lumOff val="80000"/>
                      </a:schemeClr>
                    </a:solidFill>
                  </a:tcPr>
                </a:tc>
                <a:tc>
                  <a:txBody>
                    <a:bodyPr/>
                    <a:lstStyle/>
                    <a:p>
                      <a:pPr marL="342900" indent="-342900">
                        <a:buFont typeface=".Apple Color Emoji UI"/>
                        <a:buChar char="❌"/>
                      </a:pPr>
                      <a:r>
                        <a:rPr lang="en-GB" sz="800" kern="1200" dirty="0">
                          <a:solidFill>
                            <a:schemeClr val="dk1"/>
                          </a:solidFill>
                          <a:latin typeface="+mj-lt"/>
                          <a:ea typeface="+mn-ea"/>
                          <a:cs typeface="+mn-cs"/>
                        </a:rPr>
                        <a:t>Countries can find themselves swamped by cheap imports which can lead to jobs in its own country. </a:t>
                      </a:r>
                    </a:p>
                  </a:txBody>
                  <a:tcPr>
                    <a:solidFill>
                      <a:srgbClr val="FF7E79">
                        <a:alpha val="25882"/>
                      </a:srgbClr>
                    </a:solidFill>
                  </a:tcPr>
                </a:tc>
                <a:extLst>
                  <a:ext uri="{0D108BD9-81ED-4DB2-BD59-A6C34878D82A}">
                    <a16:rowId xmlns:a16="http://schemas.microsoft.com/office/drawing/2014/main" val="2313961268"/>
                  </a:ext>
                </a:extLst>
              </a:tr>
            </a:tbl>
          </a:graphicData>
        </a:graphic>
      </p:graphicFrame>
      <p:sp>
        <p:nvSpPr>
          <p:cNvPr id="45" name="Rectangle 44">
            <a:extLst>
              <a:ext uri="{FF2B5EF4-FFF2-40B4-BE49-F238E27FC236}">
                <a16:creationId xmlns:a16="http://schemas.microsoft.com/office/drawing/2014/main" id="{8833B939-C56D-424A-9BBE-604FB93B9C7C}"/>
              </a:ext>
            </a:extLst>
          </p:cNvPr>
          <p:cNvSpPr/>
          <p:nvPr/>
        </p:nvSpPr>
        <p:spPr>
          <a:xfrm>
            <a:off x="2848276" y="5356757"/>
            <a:ext cx="3253390" cy="584775"/>
          </a:xfrm>
          <a:prstGeom prst="rect">
            <a:avLst/>
          </a:prstGeom>
        </p:spPr>
        <p:txBody>
          <a:bodyPr wrap="square">
            <a:spAutoFit/>
          </a:bodyPr>
          <a:lstStyle/>
          <a:p>
            <a:pPr algn="ctr"/>
            <a:r>
              <a:rPr lang="en-GB" sz="800" b="1" dirty="0">
                <a:latin typeface="+mj-lt"/>
              </a:rPr>
              <a:t>Free Trade</a:t>
            </a:r>
          </a:p>
          <a:p>
            <a:r>
              <a:rPr lang="en-GB" sz="800" dirty="0">
                <a:latin typeface="+mj-lt"/>
              </a:rPr>
              <a:t>Developing countries rely on trade to increase their GNI. Since the 1980’s the world has moved towards free trade. Each country within a trade block has a free trade agreement with countries in the block. </a:t>
            </a:r>
          </a:p>
        </p:txBody>
      </p:sp>
      <p:sp>
        <p:nvSpPr>
          <p:cNvPr id="47" name="Rectangle 46">
            <a:extLst>
              <a:ext uri="{FF2B5EF4-FFF2-40B4-BE49-F238E27FC236}">
                <a16:creationId xmlns:a16="http://schemas.microsoft.com/office/drawing/2014/main" id="{10B1E20D-E989-1548-B2E2-77B2EDC86F04}"/>
              </a:ext>
            </a:extLst>
          </p:cNvPr>
          <p:cNvSpPr/>
          <p:nvPr/>
        </p:nvSpPr>
        <p:spPr>
          <a:xfrm>
            <a:off x="2848274" y="5383161"/>
            <a:ext cx="3262345" cy="1474839"/>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60350C1D-D198-504D-8538-F4E7289B3484}"/>
              </a:ext>
            </a:extLst>
          </p:cNvPr>
          <p:cNvSpPr txBox="1"/>
          <p:nvPr/>
        </p:nvSpPr>
        <p:spPr>
          <a:xfrm>
            <a:off x="7288745" y="2337043"/>
            <a:ext cx="1675961" cy="215444"/>
          </a:xfrm>
          <a:prstGeom prst="rect">
            <a:avLst/>
          </a:prstGeom>
          <a:noFill/>
        </p:spPr>
        <p:txBody>
          <a:bodyPr wrap="square" rtlCol="0">
            <a:spAutoFit/>
          </a:bodyPr>
          <a:lstStyle/>
          <a:p>
            <a:r>
              <a:rPr lang="en-GB" sz="800" b="1" dirty="0">
                <a:latin typeface="+mj-lt"/>
              </a:rPr>
              <a:t>North-South Divide</a:t>
            </a:r>
          </a:p>
        </p:txBody>
      </p:sp>
      <p:sp>
        <p:nvSpPr>
          <p:cNvPr id="30" name="Rectangle 29">
            <a:extLst>
              <a:ext uri="{FF2B5EF4-FFF2-40B4-BE49-F238E27FC236}">
                <a16:creationId xmlns:a16="http://schemas.microsoft.com/office/drawing/2014/main" id="{45ED72FC-D452-8040-8385-3D3DAC45AA07}"/>
              </a:ext>
            </a:extLst>
          </p:cNvPr>
          <p:cNvSpPr/>
          <p:nvPr/>
        </p:nvSpPr>
        <p:spPr>
          <a:xfrm>
            <a:off x="6096000" y="3034317"/>
            <a:ext cx="2736105" cy="461665"/>
          </a:xfrm>
          <a:prstGeom prst="rect">
            <a:avLst/>
          </a:prstGeom>
        </p:spPr>
        <p:txBody>
          <a:bodyPr wrap="square">
            <a:spAutoFit/>
          </a:bodyPr>
          <a:lstStyle/>
          <a:p>
            <a:r>
              <a:rPr lang="en-GB" sz="800" dirty="0">
                <a:solidFill>
                  <a:srgbClr val="231F20"/>
                </a:solidFill>
                <a:latin typeface="+mj-lt"/>
              </a:rPr>
              <a:t>This creates a large wealth divide and those living in the north of the country experience significantly different social and economic conditions from those living in the south.</a:t>
            </a:r>
            <a:endParaRPr lang="en-GB" sz="800" dirty="0">
              <a:latin typeface="+mj-lt"/>
            </a:endParaRPr>
          </a:p>
        </p:txBody>
      </p:sp>
      <p:sp>
        <p:nvSpPr>
          <p:cNvPr id="41" name="TextBox 40">
            <a:extLst>
              <a:ext uri="{FF2B5EF4-FFF2-40B4-BE49-F238E27FC236}">
                <a16:creationId xmlns:a16="http://schemas.microsoft.com/office/drawing/2014/main" id="{B99D8B4E-E765-2C4E-BFD7-13262AC36E02}"/>
              </a:ext>
            </a:extLst>
          </p:cNvPr>
          <p:cNvSpPr txBox="1"/>
          <p:nvPr/>
        </p:nvSpPr>
        <p:spPr>
          <a:xfrm>
            <a:off x="7282838" y="3458141"/>
            <a:ext cx="1681868" cy="1323439"/>
          </a:xfrm>
          <a:prstGeom prst="rect">
            <a:avLst/>
          </a:prstGeom>
          <a:noFill/>
        </p:spPr>
        <p:txBody>
          <a:bodyPr wrap="square" rtlCol="0">
            <a:spAutoFit/>
          </a:bodyPr>
          <a:lstStyle/>
          <a:p>
            <a:r>
              <a:rPr lang="en-GB" sz="800" dirty="0">
                <a:latin typeface="+mj-lt"/>
              </a:rPr>
              <a:t>Strategies to reduce these divides:</a:t>
            </a:r>
          </a:p>
          <a:p>
            <a:pPr marL="171450" indent="-171450">
              <a:buFont typeface="Arial" panose="020B0604020202020204" pitchFamily="34" charset="0"/>
              <a:buChar char="•"/>
            </a:pPr>
            <a:r>
              <a:rPr lang="en-GB" sz="800" dirty="0">
                <a:latin typeface="+mj-lt"/>
              </a:rPr>
              <a:t>HS2 </a:t>
            </a:r>
          </a:p>
          <a:p>
            <a:pPr marL="171450" indent="-171450">
              <a:buFont typeface="Arial" panose="020B0604020202020204" pitchFamily="34" charset="0"/>
              <a:buChar char="•"/>
            </a:pPr>
            <a:r>
              <a:rPr lang="en-GB" sz="800" dirty="0">
                <a:latin typeface="+mj-lt"/>
              </a:rPr>
              <a:t>Foreign investment </a:t>
            </a:r>
            <a:r>
              <a:rPr lang="en-GB" sz="800" dirty="0" err="1">
                <a:latin typeface="+mj-lt"/>
              </a:rPr>
              <a:t>eg</a:t>
            </a:r>
            <a:r>
              <a:rPr lang="en-GB" sz="800" dirty="0">
                <a:latin typeface="+mj-lt"/>
              </a:rPr>
              <a:t>: Nissan</a:t>
            </a:r>
          </a:p>
          <a:p>
            <a:pPr marL="171450" indent="-171450">
              <a:buFont typeface="Arial" panose="020B0604020202020204" pitchFamily="34" charset="0"/>
              <a:buChar char="•"/>
            </a:pPr>
            <a:r>
              <a:rPr lang="en-US" sz="800" dirty="0">
                <a:solidFill>
                  <a:srgbClr val="000000"/>
                </a:solidFill>
                <a:latin typeface="+mj-lt"/>
                <a:cs typeface="Bell MT"/>
              </a:rPr>
              <a:t>Local enterprise partnerships (LEPS) are voluntary partnerships between local authorities and businesses</a:t>
            </a:r>
          </a:p>
          <a:p>
            <a:pPr marL="171450" indent="-171450">
              <a:buFont typeface="Arial" panose="020B0604020202020204" pitchFamily="34" charset="0"/>
              <a:buChar char="•"/>
            </a:pPr>
            <a:r>
              <a:rPr lang="en-US" sz="800" dirty="0">
                <a:solidFill>
                  <a:srgbClr val="000000"/>
                </a:solidFill>
                <a:latin typeface="+mj-lt"/>
              </a:rPr>
              <a:t>Enterprise zones</a:t>
            </a:r>
          </a:p>
          <a:p>
            <a:pPr marL="171450" indent="-171450">
              <a:buFont typeface="Arial" panose="020B0604020202020204" pitchFamily="34" charset="0"/>
              <a:buChar char="•"/>
            </a:pPr>
            <a:r>
              <a:rPr lang="en-US" sz="800" dirty="0">
                <a:solidFill>
                  <a:srgbClr val="000000"/>
                </a:solidFill>
                <a:latin typeface="+mj-lt"/>
              </a:rPr>
              <a:t>Northern Powerhouse</a:t>
            </a:r>
            <a:endParaRPr lang="en-GB" sz="800" dirty="0">
              <a:latin typeface="+mj-lt"/>
            </a:endParaRPr>
          </a:p>
          <a:p>
            <a:pPr marL="171450" indent="-171450">
              <a:buFont typeface="Arial" panose="020B0604020202020204" pitchFamily="34" charset="0"/>
              <a:buChar char="•"/>
            </a:pPr>
            <a:endParaRPr lang="en-US" sz="800" dirty="0">
              <a:solidFill>
                <a:srgbClr val="000000"/>
              </a:solidFill>
              <a:latin typeface="+mj-lt"/>
            </a:endParaRPr>
          </a:p>
        </p:txBody>
      </p:sp>
      <p:sp>
        <p:nvSpPr>
          <p:cNvPr id="43" name="TextBox 42">
            <a:extLst>
              <a:ext uri="{FF2B5EF4-FFF2-40B4-BE49-F238E27FC236}">
                <a16:creationId xmlns:a16="http://schemas.microsoft.com/office/drawing/2014/main" id="{98C48925-58F7-0345-8EF6-7A9D700D85D6}"/>
              </a:ext>
            </a:extLst>
          </p:cNvPr>
          <p:cNvSpPr txBox="1"/>
          <p:nvPr/>
        </p:nvSpPr>
        <p:spPr>
          <a:xfrm>
            <a:off x="0" y="4963468"/>
            <a:ext cx="3325430" cy="707886"/>
          </a:xfrm>
          <a:prstGeom prst="rect">
            <a:avLst/>
          </a:prstGeom>
          <a:noFill/>
        </p:spPr>
        <p:txBody>
          <a:bodyPr wrap="square" rtlCol="0">
            <a:spAutoFit/>
          </a:bodyPr>
          <a:lstStyle/>
          <a:p>
            <a:pPr algn="ctr"/>
            <a:r>
              <a:rPr lang="en-GB" sz="800" b="1" dirty="0">
                <a:latin typeface="+mj-lt"/>
              </a:rPr>
              <a:t>Reducing inequalities in UK</a:t>
            </a:r>
            <a:endParaRPr lang="en-GB" sz="800" dirty="0">
              <a:latin typeface="+mj-lt"/>
            </a:endParaRPr>
          </a:p>
          <a:p>
            <a:r>
              <a:rPr lang="en-GB" sz="800" dirty="0">
                <a:solidFill>
                  <a:schemeClr val="accent1"/>
                </a:solidFill>
                <a:latin typeface="+mj-lt"/>
              </a:rPr>
              <a:t>Road improvements  </a:t>
            </a:r>
            <a:r>
              <a:rPr lang="en-GB" sz="800" dirty="0">
                <a:latin typeface="+mj-lt"/>
              </a:rPr>
              <a:t>- </a:t>
            </a:r>
            <a:r>
              <a:rPr lang="en-US" sz="800" dirty="0">
                <a:latin typeface="+mj-lt"/>
                <a:cs typeface="Bell MT"/>
              </a:rPr>
              <a:t>In 2014 the government announced a £15 billion ‘Road Investment Strategy’. The aim is to increase the capacity and improve the condition of UK roads. </a:t>
            </a:r>
          </a:p>
          <a:p>
            <a:r>
              <a:rPr lang="en-US" sz="800" dirty="0">
                <a:latin typeface="+mj-lt"/>
                <a:cs typeface="Bell MT"/>
              </a:rPr>
              <a:t>	</a:t>
            </a:r>
            <a:endParaRPr lang="en-GB" sz="800" dirty="0">
              <a:latin typeface="+mj-lt"/>
            </a:endParaRPr>
          </a:p>
        </p:txBody>
      </p:sp>
      <p:sp>
        <p:nvSpPr>
          <p:cNvPr id="50" name="Rectangle 49">
            <a:extLst>
              <a:ext uri="{FF2B5EF4-FFF2-40B4-BE49-F238E27FC236}">
                <a16:creationId xmlns:a16="http://schemas.microsoft.com/office/drawing/2014/main" id="{D72365F4-AB5C-D14A-8FB7-889C170F2081}"/>
              </a:ext>
            </a:extLst>
          </p:cNvPr>
          <p:cNvSpPr/>
          <p:nvPr/>
        </p:nvSpPr>
        <p:spPr>
          <a:xfrm>
            <a:off x="-8953" y="5377021"/>
            <a:ext cx="2944500" cy="1446550"/>
          </a:xfrm>
          <a:prstGeom prst="rect">
            <a:avLst/>
          </a:prstGeom>
        </p:spPr>
        <p:txBody>
          <a:bodyPr wrap="square">
            <a:spAutoFit/>
          </a:bodyPr>
          <a:lstStyle/>
          <a:p>
            <a:r>
              <a:rPr lang="en-US" sz="800" dirty="0">
                <a:latin typeface="+mj-lt"/>
                <a:cs typeface="Bell MT"/>
              </a:rPr>
              <a:t>	</a:t>
            </a:r>
          </a:p>
          <a:p>
            <a:r>
              <a:rPr lang="en-US" sz="800" dirty="0">
                <a:solidFill>
                  <a:schemeClr val="accent6"/>
                </a:solidFill>
                <a:latin typeface="+mj-lt"/>
                <a:cs typeface="Bell MT"/>
              </a:rPr>
              <a:t>Rail improvements </a:t>
            </a:r>
            <a:r>
              <a:rPr lang="en-US" sz="800" dirty="0">
                <a:latin typeface="+mj-lt"/>
                <a:cs typeface="Bell MT"/>
              </a:rPr>
              <a:t>- Investment in HS2 to connect London to the rest of the UK and shorten rail time</a:t>
            </a:r>
          </a:p>
          <a:p>
            <a:r>
              <a:rPr lang="en-US" sz="800" dirty="0">
                <a:latin typeface="+mj-lt"/>
                <a:cs typeface="Bell MT"/>
              </a:rPr>
              <a:t>	</a:t>
            </a:r>
          </a:p>
          <a:p>
            <a:r>
              <a:rPr lang="en-US" sz="800" dirty="0">
                <a:solidFill>
                  <a:srgbClr val="9437FF"/>
                </a:solidFill>
                <a:latin typeface="+mj-lt"/>
                <a:cs typeface="Bell MT"/>
              </a:rPr>
              <a:t>Port Developments </a:t>
            </a:r>
            <a:r>
              <a:rPr lang="en-US" sz="800" dirty="0">
                <a:latin typeface="+mj-lt"/>
                <a:cs typeface="Bell MT"/>
              </a:rPr>
              <a:t>- A new container terminal is being constructed at the Port of Liverpool. Known as ‘Liverpool2’, the scheme to construct a deep water quay on the River Mersey will cost about £300 million. </a:t>
            </a:r>
          </a:p>
          <a:p>
            <a:r>
              <a:rPr lang="en-US" sz="800" dirty="0">
                <a:latin typeface="+mj-lt"/>
                <a:cs typeface="Bell MT"/>
              </a:rPr>
              <a:t>	</a:t>
            </a:r>
          </a:p>
          <a:p>
            <a:r>
              <a:rPr lang="en-US" sz="800" dirty="0">
                <a:solidFill>
                  <a:srgbClr val="FF2F92"/>
                </a:solidFill>
                <a:latin typeface="+mj-lt"/>
                <a:cs typeface="Bell MT"/>
              </a:rPr>
              <a:t>Airport Development</a:t>
            </a:r>
            <a:r>
              <a:rPr lang="en-US" sz="800" dirty="0">
                <a:latin typeface="+mj-lt"/>
                <a:cs typeface="Bell MT"/>
              </a:rPr>
              <a:t>s - A new runway at Heathrow would cost £18.6 billion. </a:t>
            </a:r>
          </a:p>
        </p:txBody>
      </p:sp>
      <p:pic>
        <p:nvPicPr>
          <p:cNvPr id="51" name="Picture 50">
            <a:extLst>
              <a:ext uri="{FF2B5EF4-FFF2-40B4-BE49-F238E27FC236}">
                <a16:creationId xmlns:a16="http://schemas.microsoft.com/office/drawing/2014/main" id="{34EC7E76-40CF-7E43-9B8C-A6EC1FA0A16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043022" y="5055858"/>
            <a:ext cx="170439" cy="170439"/>
          </a:xfrm>
          <a:prstGeom prst="rect">
            <a:avLst/>
          </a:prstGeom>
        </p:spPr>
      </p:pic>
      <p:pic>
        <p:nvPicPr>
          <p:cNvPr id="52" name="Picture 51">
            <a:extLst>
              <a:ext uri="{FF2B5EF4-FFF2-40B4-BE49-F238E27FC236}">
                <a16:creationId xmlns:a16="http://schemas.microsoft.com/office/drawing/2014/main" id="{5B233463-1A9C-8D4C-8EBA-063B34AFD6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25882" y="5662627"/>
            <a:ext cx="170439" cy="170439"/>
          </a:xfrm>
          <a:prstGeom prst="rect">
            <a:avLst/>
          </a:prstGeom>
        </p:spPr>
      </p:pic>
      <p:pic>
        <p:nvPicPr>
          <p:cNvPr id="53" name="Picture 52">
            <a:extLst>
              <a:ext uri="{FF2B5EF4-FFF2-40B4-BE49-F238E27FC236}">
                <a16:creationId xmlns:a16="http://schemas.microsoft.com/office/drawing/2014/main" id="{02FDA26D-B94B-A648-8229-456DD2AB335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91605" y="6273500"/>
            <a:ext cx="260802" cy="260802"/>
          </a:xfrm>
          <a:prstGeom prst="rect">
            <a:avLst/>
          </a:prstGeom>
        </p:spPr>
      </p:pic>
      <p:pic>
        <p:nvPicPr>
          <p:cNvPr id="54" name="Picture 53">
            <a:extLst>
              <a:ext uri="{FF2B5EF4-FFF2-40B4-BE49-F238E27FC236}">
                <a16:creationId xmlns:a16="http://schemas.microsoft.com/office/drawing/2014/main" id="{16FD1BE7-8E8D-D14F-A052-8CD70F8BB6E4}"/>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rot="2502807">
            <a:off x="2616238" y="6610435"/>
            <a:ext cx="223293" cy="166031"/>
          </a:xfrm>
          <a:prstGeom prst="rect">
            <a:avLst/>
          </a:prstGeom>
        </p:spPr>
      </p:pic>
      <p:sp>
        <p:nvSpPr>
          <p:cNvPr id="24" name="TextBox 23">
            <a:extLst>
              <a:ext uri="{FF2B5EF4-FFF2-40B4-BE49-F238E27FC236}">
                <a16:creationId xmlns:a16="http://schemas.microsoft.com/office/drawing/2014/main" id="{345CD694-69CE-9E8F-13F5-53EB0289BD74}"/>
              </a:ext>
            </a:extLst>
          </p:cNvPr>
          <p:cNvSpPr txBox="1"/>
          <p:nvPr/>
        </p:nvSpPr>
        <p:spPr>
          <a:xfrm>
            <a:off x="50800" y="34429"/>
            <a:ext cx="3174838" cy="1938992"/>
          </a:xfrm>
          <a:prstGeom prst="rect">
            <a:avLst/>
          </a:prstGeom>
          <a:noFill/>
        </p:spPr>
        <p:txBody>
          <a:bodyPr wrap="square" rtlCol="0">
            <a:spAutoFit/>
          </a:bodyPr>
          <a:lstStyle/>
          <a:p>
            <a:r>
              <a:rPr lang="en-GB" sz="1000" dirty="0"/>
              <a:t>The </a:t>
            </a:r>
            <a:r>
              <a:rPr lang="en-GB" sz="1000" b="1" dirty="0"/>
              <a:t>Democratic Republic of the Congo (DRC)</a:t>
            </a:r>
            <a:r>
              <a:rPr lang="en-GB" sz="1000" dirty="0"/>
              <a:t> has huge natural resources, including copper, gold, and cobalt, yet it remains one of the world’s least developed countries. Development is </a:t>
            </a:r>
            <a:r>
              <a:rPr lang="en-GB" sz="1000" b="1" dirty="0"/>
              <a:t>uneven</a:t>
            </a:r>
            <a:r>
              <a:rPr lang="en-GB" sz="1000" dirty="0"/>
              <a:t> because wealth from mining is concentrated in certain regions and often controlled by foreign companies or armed groups. Many rural areas lack basic services like clean water, healthcare, and education. Years of conflict, political instability, and corruption have prevented money from reaching local communities. Poor transport links make it hard to trade or travel, widening the gap between mining regions, cities like Kinshasa, and remote rural areas.</a:t>
            </a:r>
          </a:p>
        </p:txBody>
      </p:sp>
      <p:sp>
        <p:nvSpPr>
          <p:cNvPr id="25" name="TextBox 24">
            <a:extLst>
              <a:ext uri="{FF2B5EF4-FFF2-40B4-BE49-F238E27FC236}">
                <a16:creationId xmlns:a16="http://schemas.microsoft.com/office/drawing/2014/main" id="{7478AB51-391E-EC61-32F8-07867AC3E230}"/>
              </a:ext>
            </a:extLst>
          </p:cNvPr>
          <p:cNvSpPr txBox="1"/>
          <p:nvPr/>
        </p:nvSpPr>
        <p:spPr>
          <a:xfrm>
            <a:off x="7006045" y="34429"/>
            <a:ext cx="2398103" cy="2292935"/>
          </a:xfrm>
          <a:prstGeom prst="rect">
            <a:avLst/>
          </a:prstGeom>
          <a:noFill/>
        </p:spPr>
        <p:txBody>
          <a:bodyPr wrap="square" rtlCol="0">
            <a:spAutoFit/>
          </a:bodyPr>
          <a:lstStyle/>
          <a:p>
            <a:r>
              <a:rPr lang="en-GB" sz="1100" b="1" u="sng" dirty="0"/>
              <a:t>Shell, </a:t>
            </a:r>
            <a:r>
              <a:rPr lang="en-GB" sz="1100" dirty="0"/>
              <a:t>a major </a:t>
            </a:r>
            <a:r>
              <a:rPr lang="en-GB" sz="1100" b="1" dirty="0"/>
              <a:t>TNC</a:t>
            </a:r>
            <a:r>
              <a:rPr lang="en-GB" sz="1100" dirty="0"/>
              <a:t> operating in Nigeria, has brought both benefits and problems. It has created jobs, improved skills, and generated large </a:t>
            </a:r>
            <a:r>
              <a:rPr lang="en-GB" sz="1100" b="1" dirty="0"/>
              <a:t>tax revenues</a:t>
            </a:r>
            <a:r>
              <a:rPr lang="en-GB" sz="1100" dirty="0"/>
              <a:t> that support national development. Shell has also invested in some local infrastructure. However, oil spills and </a:t>
            </a:r>
            <a:r>
              <a:rPr lang="en-GB" sz="1100" b="1" dirty="0"/>
              <a:t>gas flaring</a:t>
            </a:r>
            <a:r>
              <a:rPr lang="en-GB" sz="1100" dirty="0"/>
              <a:t> have damaged the Niger Delta’s environment, harming farming and fishing. Many profits </a:t>
            </a:r>
            <a:r>
              <a:rPr lang="en-GB" sz="1100" b="1" dirty="0"/>
              <a:t>leak overseas</a:t>
            </a:r>
            <a:r>
              <a:rPr lang="en-GB" sz="1100" dirty="0"/>
              <a:t>, and conflict has grown where communities feel excluded from oil wealth.</a:t>
            </a:r>
          </a:p>
        </p:txBody>
      </p:sp>
    </p:spTree>
    <p:extLst>
      <p:ext uri="{BB962C8B-B14F-4D97-AF65-F5344CB8AC3E}">
        <p14:creationId xmlns:p14="http://schemas.microsoft.com/office/powerpoint/2010/main" val="855695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C7DC38EEB4F442BFCD89BA3CB01B1B" ma:contentTypeVersion="15" ma:contentTypeDescription="Create a new document." ma:contentTypeScope="" ma:versionID="7b06ba29cd4b558d025b428c01033d0a">
  <xsd:schema xmlns:xsd="http://www.w3.org/2001/XMLSchema" xmlns:xs="http://www.w3.org/2001/XMLSchema" xmlns:p="http://schemas.microsoft.com/office/2006/metadata/properties" xmlns:ns2="8d1a4dfc-7c92-4ef7-a204-733f46ca9a5e" xmlns:ns3="b89ee787-2145-421b-998b-a3f0c6ef3433" targetNamespace="http://schemas.microsoft.com/office/2006/metadata/properties" ma:root="true" ma:fieldsID="c3d4b81e3b5675509b8099bceb3c171c" ns2:_="" ns3:_="">
    <xsd:import namespace="8d1a4dfc-7c92-4ef7-a204-733f46ca9a5e"/>
    <xsd:import namespace="b89ee787-2145-421b-998b-a3f0c6ef34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MediaServiceLocation" minOccurs="0"/>
                <xsd:element ref="ns2:lcf76f155ced4ddcb4097134ff3c332f" minOccurs="0"/>
                <xsd:element ref="ns3:TaxCatchAll" minOccurs="0"/>
                <xsd:element ref="ns2:MediaServiceOCR" minOccurs="0"/>
                <xsd:element ref="ns2:Det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1a4dfc-7c92-4ef7-a204-733f46ca9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e98eca7b-0660-4bf5-9a46-b31b4b7811f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Detail" ma:index="21" nillable="true" ma:displayName="Detail" ma:format="Dropdown" ma:internalName="Detai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89ee787-2145-421b-998b-a3f0c6ef34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19234be6-b189-4dff-b69b-62541dd6cdc2}" ma:internalName="TaxCatchAll" ma:showField="CatchAllData" ma:web="b89ee787-2145-421b-998b-a3f0c6ef34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89ee787-2145-421b-998b-a3f0c6ef3433" xsi:nil="true"/>
    <lcf76f155ced4ddcb4097134ff3c332f xmlns="8d1a4dfc-7c92-4ef7-a204-733f46ca9a5e">
      <Terms xmlns="http://schemas.microsoft.com/office/infopath/2007/PartnerControls"/>
    </lcf76f155ced4ddcb4097134ff3c332f>
    <Detail xmlns="8d1a4dfc-7c92-4ef7-a204-733f46ca9a5e" xsi:nil="true"/>
  </documentManagement>
</p:properties>
</file>

<file path=customXml/itemProps1.xml><?xml version="1.0" encoding="utf-8"?>
<ds:datastoreItem xmlns:ds="http://schemas.openxmlformats.org/officeDocument/2006/customXml" ds:itemID="{96702E25-F291-43C1-B625-3995AFD2A05A}"/>
</file>

<file path=customXml/itemProps2.xml><?xml version="1.0" encoding="utf-8"?>
<ds:datastoreItem xmlns:ds="http://schemas.openxmlformats.org/officeDocument/2006/customXml" ds:itemID="{F9F239B9-D571-475B-A9C1-9E27EBD04DBB}"/>
</file>

<file path=customXml/itemProps3.xml><?xml version="1.0" encoding="utf-8"?>
<ds:datastoreItem xmlns:ds="http://schemas.openxmlformats.org/officeDocument/2006/customXml" ds:itemID="{C5C76D6D-9608-4177-B610-BF7436521B8A}"/>
</file>

<file path=docProps/app.xml><?xml version="1.0" encoding="utf-8"?>
<Properties xmlns="http://schemas.openxmlformats.org/officeDocument/2006/extended-properties" xmlns:vt="http://schemas.openxmlformats.org/officeDocument/2006/docPropsVTypes">
  <TotalTime>1182</TotalTime>
  <Words>2859</Words>
  <Application>Microsoft Office PowerPoint</Application>
  <PresentationFormat>Widescreen</PresentationFormat>
  <Paragraphs>266</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.Apple Color Emoji UI</vt:lpstr>
      <vt:lpstr>Arial</vt:lpstr>
      <vt:lpstr>Calibri</vt:lpstr>
      <vt:lpstr>Calibri Light</vt:lpstr>
      <vt:lpstr>Symbol</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K.Powell</dc:creator>
  <cp:lastModifiedBy>Olivia Van den Bergh</cp:lastModifiedBy>
  <cp:revision>315</cp:revision>
  <cp:lastPrinted>2019-10-20T18:35:05Z</cp:lastPrinted>
  <dcterms:created xsi:type="dcterms:W3CDTF">2019-10-20T14:58:39Z</dcterms:created>
  <dcterms:modified xsi:type="dcterms:W3CDTF">2026-05-13T12:01:34Z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0x010100F7C7DC38EEB4F442BFCD89BA3CB01B1B</vt:lpwstr>
  </property>
</Properties>
</file>