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B9B2"/>
    <a:srgbClr val="FFFFEB"/>
    <a:srgbClr val="FFFFCC"/>
    <a:srgbClr val="DFE7F5"/>
    <a:srgbClr val="FF2F92"/>
    <a:srgbClr val="E1FCC7"/>
    <a:srgbClr val="E4FF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32"/>
    <p:restoredTop sz="95631" autoAdjust="0"/>
  </p:normalViewPr>
  <p:slideViewPr>
    <p:cSldViewPr snapToGrid="0" snapToObjects="1">
      <p:cViewPr varScale="1">
        <p:scale>
          <a:sx n="83" d="100"/>
          <a:sy n="83" d="100"/>
        </p:scale>
        <p:origin x="372"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6A7A0-1291-418D-A503-EAE71A7E2291}" type="datetimeFigureOut">
              <a:rPr lang="en-GB" smtClean="0"/>
              <a:t>09/11/2025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705A03-AC57-4F91-9BAE-08D9D9A8C300}" type="slidenum">
              <a:rPr lang="en-GB" smtClean="0"/>
              <a:t>‹#›</a:t>
            </a:fld>
            <a:endParaRPr lang="en-GB"/>
          </a:p>
        </p:txBody>
      </p:sp>
    </p:spTree>
    <p:extLst>
      <p:ext uri="{BB962C8B-B14F-4D97-AF65-F5344CB8AC3E}">
        <p14:creationId xmlns:p14="http://schemas.microsoft.com/office/powerpoint/2010/main" val="3231625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705A03-AC57-4F91-9BAE-08D9D9A8C300}" type="slidenum">
              <a:rPr lang="en-GB" smtClean="0"/>
              <a:t>1</a:t>
            </a:fld>
            <a:endParaRPr lang="en-GB"/>
          </a:p>
        </p:txBody>
      </p:sp>
    </p:spTree>
    <p:extLst>
      <p:ext uri="{BB962C8B-B14F-4D97-AF65-F5344CB8AC3E}">
        <p14:creationId xmlns:p14="http://schemas.microsoft.com/office/powerpoint/2010/main" val="3871357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88238-ED45-B440-9963-5271E833801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671AD52-2D5C-F648-9185-E08181560A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99D087A-DC8A-C446-9B7A-83CF081D479A}"/>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C34687AF-AD0F-D842-B3D4-751A2361DD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45F27D-F423-2142-91FA-32AD272F27EE}"/>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1177212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778C2-CD39-6146-9514-8793C2D5AF8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1583F91-84D8-E24C-86BE-EC44EB8A2E8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5CEC038-0CEE-BB4E-B4F1-87FB952D971F}"/>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70B53BDE-812F-5041-BBDC-449C7F7B74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3A8009-584E-8F43-95E6-87F20EA5E23B}"/>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3411891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07768C-4DF0-ED4D-8E60-FD3899E7C4F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50DEE30-7613-D849-845A-3824AF97436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263D1F-6368-9A4D-B6D7-D6461675FFD5}"/>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619AE587-00EB-3448-B91D-B4F85E9432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2D2414-D528-7F4A-9354-B0BBE6E09B1E}"/>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428957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165A-D5DB-C243-9A04-6F49EBD7BC9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E62DBC9-569E-B24B-9AA8-2B3E08CE5C9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C326812-4DEA-274E-8344-5339CB7B7B05}"/>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4742135F-C94E-5142-B3FE-B7B17C20AA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626232-44ED-6548-8FB1-E740FF58430B}"/>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3738292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285E3-E73C-0F46-98B4-F74032116A6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3A1CB9F-DD60-3442-BCC8-395AEC1C85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92CBC97-2762-6B49-A08D-1473CF43CBDA}"/>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DA028E3D-F944-F247-B084-B649F420D9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83B7D7-365B-DE4A-ADC8-3CA7DC1BEC3A}"/>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3718019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D4487-D2DD-5240-82BC-E6A6EC527C8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3B59122-8D5A-7B4F-BFFD-E0D60BD81F9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10F2F9-8357-7C48-B9A7-B7FED10F9F6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ED45E1A-E5C0-0A41-9B09-BDD212394AD6}"/>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6" name="Footer Placeholder 5">
            <a:extLst>
              <a:ext uri="{FF2B5EF4-FFF2-40B4-BE49-F238E27FC236}">
                <a16:creationId xmlns:a16="http://schemas.microsoft.com/office/drawing/2014/main" id="{7049B49C-C15D-3944-8F34-78FA7290A3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0CAD26-56B3-8A40-98F9-5835A88F9F3B}"/>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274993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5FF4D-D134-4842-A8B9-5A1A181F2E5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D0305BE-19EF-A745-9656-B826670A46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2FACFBB-0A7C-814D-964F-3ABB450C1F7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E977D63-AE0E-8945-9E69-E6B4B6C4F7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F5F8459-F661-0D46-AD76-A1206338F9E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0ABB541-6594-BF46-8D92-BD6C426B15C5}"/>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8" name="Footer Placeholder 7">
            <a:extLst>
              <a:ext uri="{FF2B5EF4-FFF2-40B4-BE49-F238E27FC236}">
                <a16:creationId xmlns:a16="http://schemas.microsoft.com/office/drawing/2014/main" id="{3DE54531-54F5-4641-86B5-08AEBCAC650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4EB3F9-D825-AC4F-852B-2972F5DB6452}"/>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77802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4765F-122E-9742-8DB4-ABC169A9C29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B62159A-0C7D-4542-B31D-0AA27E99F75E}"/>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4" name="Footer Placeholder 3">
            <a:extLst>
              <a:ext uri="{FF2B5EF4-FFF2-40B4-BE49-F238E27FC236}">
                <a16:creationId xmlns:a16="http://schemas.microsoft.com/office/drawing/2014/main" id="{442905DE-3930-0742-BBFA-A9BF3D1303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8EA1CE4-4D7A-D848-BF7C-29430F0AC6F1}"/>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2781837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17530C-9F46-3A4D-BE48-5DFB34B34F6E}"/>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3" name="Footer Placeholder 2">
            <a:extLst>
              <a:ext uri="{FF2B5EF4-FFF2-40B4-BE49-F238E27FC236}">
                <a16:creationId xmlns:a16="http://schemas.microsoft.com/office/drawing/2014/main" id="{94E5F5BA-2072-4749-A638-BEF72CB40D9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5B6719-E2F1-FF4E-820E-5A2E21E28636}"/>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2324478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3A93E-170B-9540-B00B-646E89B5F86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B58A130-3979-6A4D-8C80-475FB92306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DAC4974-CB7F-6644-B689-602A6207F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40668CF-E7A3-8F47-A7ED-DC6A01BC08E8}"/>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6" name="Footer Placeholder 5">
            <a:extLst>
              <a:ext uri="{FF2B5EF4-FFF2-40B4-BE49-F238E27FC236}">
                <a16:creationId xmlns:a16="http://schemas.microsoft.com/office/drawing/2014/main" id="{4D6FC25A-5166-4044-AF0E-EF7C3216B3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7646D8-E194-E645-86DC-34918EDF3693}"/>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150761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AA6BD-FA5F-EB43-9EC7-8C65B0C47C3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3A25E45-C615-FC43-A518-DBE267F64D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43985B5-DF4F-2841-BF6A-BC9D42C7F1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BC671C-A961-E942-A473-1931F046C645}"/>
              </a:ext>
            </a:extLst>
          </p:cNvPr>
          <p:cNvSpPr>
            <a:spLocks noGrp="1"/>
          </p:cNvSpPr>
          <p:nvPr>
            <p:ph type="dt" sz="half" idx="10"/>
          </p:nvPr>
        </p:nvSpPr>
        <p:spPr/>
        <p:txBody>
          <a:bodyPr/>
          <a:lstStyle/>
          <a:p>
            <a:fld id="{FC82FA7B-D672-D24E-8485-FF119B35B521}" type="datetimeFigureOut">
              <a:rPr lang="en-GB" smtClean="0"/>
              <a:t>09/11/2025</a:t>
            </a:fld>
            <a:endParaRPr lang="en-GB"/>
          </a:p>
        </p:txBody>
      </p:sp>
      <p:sp>
        <p:nvSpPr>
          <p:cNvPr id="6" name="Footer Placeholder 5">
            <a:extLst>
              <a:ext uri="{FF2B5EF4-FFF2-40B4-BE49-F238E27FC236}">
                <a16:creationId xmlns:a16="http://schemas.microsoft.com/office/drawing/2014/main" id="{D6925CE1-9DF6-9F4E-814F-F2892AD632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C5A20D-CB3E-B04E-B736-E674B1127EBD}"/>
              </a:ext>
            </a:extLst>
          </p:cNvPr>
          <p:cNvSpPr>
            <a:spLocks noGrp="1"/>
          </p:cNvSpPr>
          <p:nvPr>
            <p:ph type="sldNum" sz="quarter" idx="12"/>
          </p:nvPr>
        </p:nvSpPr>
        <p:spPr/>
        <p:txBody>
          <a:bodyPr/>
          <a:lstStyle/>
          <a:p>
            <a:fld id="{2548A8B5-13F4-A348-926B-4175C75A4C64}" type="slidenum">
              <a:rPr lang="en-GB" smtClean="0"/>
              <a:t>‹#›</a:t>
            </a:fld>
            <a:endParaRPr lang="en-GB"/>
          </a:p>
        </p:txBody>
      </p:sp>
    </p:spTree>
    <p:extLst>
      <p:ext uri="{BB962C8B-B14F-4D97-AF65-F5344CB8AC3E}">
        <p14:creationId xmlns:p14="http://schemas.microsoft.com/office/powerpoint/2010/main" val="840412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87AF6D-11B2-0F48-A173-BB2D65C186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5A2C923-6C6A-CC47-9335-2DD44C6FD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0F0D2F4-E6AD-3F41-82E3-03D6AF9C1E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2FA7B-D672-D24E-8485-FF119B35B521}" type="datetimeFigureOut">
              <a:rPr lang="en-GB" smtClean="0"/>
              <a:t>09/11/2025</a:t>
            </a:fld>
            <a:endParaRPr lang="en-GB"/>
          </a:p>
        </p:txBody>
      </p:sp>
      <p:sp>
        <p:nvSpPr>
          <p:cNvPr id="5" name="Footer Placeholder 4">
            <a:extLst>
              <a:ext uri="{FF2B5EF4-FFF2-40B4-BE49-F238E27FC236}">
                <a16:creationId xmlns:a16="http://schemas.microsoft.com/office/drawing/2014/main" id="{EA03F1C3-41F4-C440-A4EF-DAAD5FE75A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42BA338-76BD-9A47-A156-E7446C685C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A8B5-13F4-A348-926B-4175C75A4C64}" type="slidenum">
              <a:rPr lang="en-GB" smtClean="0"/>
              <a:t>‹#›</a:t>
            </a:fld>
            <a:endParaRPr lang="en-GB"/>
          </a:p>
        </p:txBody>
      </p:sp>
    </p:spTree>
    <p:extLst>
      <p:ext uri="{BB962C8B-B14F-4D97-AF65-F5344CB8AC3E}">
        <p14:creationId xmlns:p14="http://schemas.microsoft.com/office/powerpoint/2010/main" val="2532156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1BEF878F-AA9D-A04A-9BED-6AAB1F4932F4}"/>
              </a:ext>
            </a:extLst>
          </p:cNvPr>
          <p:cNvSpPr txBox="1"/>
          <p:nvPr/>
        </p:nvSpPr>
        <p:spPr>
          <a:xfrm>
            <a:off x="1021694" y="-21340"/>
            <a:ext cx="6216666" cy="523220"/>
          </a:xfrm>
          <a:prstGeom prst="rect">
            <a:avLst/>
          </a:prstGeom>
          <a:noFill/>
        </p:spPr>
        <p:txBody>
          <a:bodyPr wrap="square" rtlCol="0">
            <a:spAutoFit/>
          </a:bodyPr>
          <a:lstStyle/>
          <a:p>
            <a:pPr algn="ctr"/>
            <a:r>
              <a:rPr lang="en-GB" sz="2800" dirty="0">
                <a:solidFill>
                  <a:schemeClr val="accent2"/>
                </a:solidFill>
                <a:latin typeface="+mj-lt"/>
              </a:rPr>
              <a:t>Water Resources Knowledge Organiser   </a:t>
            </a:r>
          </a:p>
        </p:txBody>
      </p:sp>
      <p:sp>
        <p:nvSpPr>
          <p:cNvPr id="61" name="TextBox 60">
            <a:extLst>
              <a:ext uri="{FF2B5EF4-FFF2-40B4-BE49-F238E27FC236}">
                <a16:creationId xmlns:a16="http://schemas.microsoft.com/office/drawing/2014/main" id="{961E1AE5-C090-A64E-94CB-CDCD7C94AB49}"/>
              </a:ext>
            </a:extLst>
          </p:cNvPr>
          <p:cNvSpPr txBox="1"/>
          <p:nvPr/>
        </p:nvSpPr>
        <p:spPr>
          <a:xfrm>
            <a:off x="-1" y="510037"/>
            <a:ext cx="2296755" cy="3323987"/>
          </a:xfrm>
          <a:prstGeom prst="rect">
            <a:avLst/>
          </a:prstGeom>
          <a:noFill/>
        </p:spPr>
        <p:txBody>
          <a:bodyPr wrap="square" rtlCol="0">
            <a:spAutoFit/>
          </a:bodyPr>
          <a:lstStyle/>
          <a:p>
            <a:r>
              <a:rPr lang="en-GB" sz="1000" b="1" dirty="0">
                <a:latin typeface="+mj-lt"/>
              </a:rPr>
              <a:t>What factors affect the Rainfall </a:t>
            </a:r>
          </a:p>
          <a:p>
            <a:r>
              <a:rPr lang="en-GB" sz="1000" i="1" dirty="0">
                <a:latin typeface="+mj-lt"/>
              </a:rPr>
              <a:t>Global atmospheric circulation model- </a:t>
            </a: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endParaRPr lang="en-GB" sz="1000" i="1" dirty="0">
              <a:latin typeface="+mj-lt"/>
            </a:endParaRPr>
          </a:p>
          <a:p>
            <a:r>
              <a:rPr lang="en-GB" sz="1000" dirty="0">
                <a:latin typeface="+mj-lt"/>
              </a:rPr>
              <a:t>Air rises at the equator =  low pressure = rainfall. When the air reaches the edge of the atmosphere, it cannot go any further and so it travels to the north and south. The air becomes colder and denser, and falls =  high pressure and dry conditions at around 30° north and south of the equator.</a:t>
            </a:r>
            <a:endParaRPr lang="en-GB" sz="1000" i="1" dirty="0">
              <a:latin typeface="+mj-lt"/>
            </a:endParaRPr>
          </a:p>
          <a:p>
            <a:endParaRPr lang="en-GB" sz="1000" dirty="0">
              <a:latin typeface="+mj-lt"/>
            </a:endParaRPr>
          </a:p>
        </p:txBody>
      </p:sp>
      <p:sp>
        <p:nvSpPr>
          <p:cNvPr id="13" name="Rectangle 12">
            <a:extLst>
              <a:ext uri="{FF2B5EF4-FFF2-40B4-BE49-F238E27FC236}">
                <a16:creationId xmlns:a16="http://schemas.microsoft.com/office/drawing/2014/main" id="{66F334EB-18EE-804B-9EE9-6AE35620CCFE}"/>
              </a:ext>
            </a:extLst>
          </p:cNvPr>
          <p:cNvSpPr/>
          <p:nvPr/>
        </p:nvSpPr>
        <p:spPr>
          <a:xfrm>
            <a:off x="1" y="496268"/>
            <a:ext cx="2218420" cy="637805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26E9885-743D-0F4C-9149-2C679390A48D}"/>
              </a:ext>
            </a:extLst>
          </p:cNvPr>
          <p:cNvSpPr/>
          <p:nvPr/>
        </p:nvSpPr>
        <p:spPr>
          <a:xfrm>
            <a:off x="2243141" y="501007"/>
            <a:ext cx="6107282" cy="400110"/>
          </a:xfrm>
          <a:prstGeom prst="rect">
            <a:avLst/>
          </a:prstGeom>
        </p:spPr>
        <p:txBody>
          <a:bodyPr wrap="square">
            <a:spAutoFit/>
          </a:bodyPr>
          <a:lstStyle/>
          <a:p>
            <a:pPr algn="ctr"/>
            <a:r>
              <a:rPr lang="en-GB" sz="1000" b="1" dirty="0">
                <a:latin typeface="+mj-lt"/>
              </a:rPr>
              <a:t>Kielder Water: Water Transfer Schemes </a:t>
            </a:r>
          </a:p>
          <a:p>
            <a:pPr algn="ctr"/>
            <a:endParaRPr lang="en-GB" altLang="en-US" sz="1000" kern="0" dirty="0">
              <a:solidFill>
                <a:prstClr val="black"/>
              </a:solidFill>
              <a:latin typeface="Calibri Light" panose="020F0302020204030204"/>
            </a:endParaRPr>
          </a:p>
        </p:txBody>
      </p:sp>
      <p:sp>
        <p:nvSpPr>
          <p:cNvPr id="22" name="Rectangle 21">
            <a:extLst>
              <a:ext uri="{FF2B5EF4-FFF2-40B4-BE49-F238E27FC236}">
                <a16:creationId xmlns:a16="http://schemas.microsoft.com/office/drawing/2014/main" id="{4764DD0B-3822-C24B-AF0D-DAB4A7C0AAF3}"/>
              </a:ext>
            </a:extLst>
          </p:cNvPr>
          <p:cNvSpPr/>
          <p:nvPr/>
        </p:nvSpPr>
        <p:spPr>
          <a:xfrm>
            <a:off x="2218421" y="496269"/>
            <a:ext cx="6132002" cy="236254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56CDD1F0-82A6-1046-88F0-339A56800D05}"/>
              </a:ext>
            </a:extLst>
          </p:cNvPr>
          <p:cNvSpPr/>
          <p:nvPr/>
        </p:nvSpPr>
        <p:spPr>
          <a:xfrm>
            <a:off x="8369886" y="0"/>
            <a:ext cx="3814338" cy="685800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Rectangle 48">
            <a:extLst>
              <a:ext uri="{FF2B5EF4-FFF2-40B4-BE49-F238E27FC236}">
                <a16:creationId xmlns:a16="http://schemas.microsoft.com/office/drawing/2014/main" id="{61E0BEB2-0DA2-E34F-BABE-614D01AA2C11}"/>
              </a:ext>
            </a:extLst>
          </p:cNvPr>
          <p:cNvSpPr/>
          <p:nvPr/>
        </p:nvSpPr>
        <p:spPr>
          <a:xfrm>
            <a:off x="5232826" y="2854333"/>
            <a:ext cx="3137059" cy="400840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26AE454E-DC1A-8F4A-9027-455A91561D23}"/>
              </a:ext>
            </a:extLst>
          </p:cNvPr>
          <p:cNvSpPr txBox="1"/>
          <p:nvPr/>
        </p:nvSpPr>
        <p:spPr>
          <a:xfrm>
            <a:off x="2448237" y="2900588"/>
            <a:ext cx="2706256" cy="400110"/>
          </a:xfrm>
          <a:prstGeom prst="rect">
            <a:avLst/>
          </a:prstGeom>
          <a:noFill/>
        </p:spPr>
        <p:txBody>
          <a:bodyPr wrap="square" rtlCol="0">
            <a:spAutoFit/>
          </a:bodyPr>
          <a:lstStyle/>
          <a:p>
            <a:pPr algn="ctr"/>
            <a:r>
              <a:rPr lang="en-GB" sz="1000" b="1" dirty="0">
                <a:latin typeface="+mj-lt"/>
              </a:rPr>
              <a:t>Transboundary River Mekong -</a:t>
            </a:r>
          </a:p>
          <a:p>
            <a:pPr algn="ctr"/>
            <a:r>
              <a:rPr lang="en-GB" sz="1000" dirty="0">
                <a:latin typeface="+mj-lt"/>
              </a:rPr>
              <a:t>A river the goes through more than one country.</a:t>
            </a:r>
          </a:p>
        </p:txBody>
      </p:sp>
      <p:pic>
        <p:nvPicPr>
          <p:cNvPr id="29" name="Picture 28" descr="Text&#10;&#10;Description automatically generated with medium confidence">
            <a:extLst>
              <a:ext uri="{FF2B5EF4-FFF2-40B4-BE49-F238E27FC236}">
                <a16:creationId xmlns:a16="http://schemas.microsoft.com/office/drawing/2014/main" id="{18301A60-8120-764E-A198-D1268BF021E8}"/>
              </a:ext>
            </a:extLst>
          </p:cNvPr>
          <p:cNvPicPr>
            <a:picLocks noChangeAspect="1"/>
          </p:cNvPicPr>
          <p:nvPr/>
        </p:nvPicPr>
        <p:blipFill>
          <a:blip r:embed="rId3"/>
          <a:stretch>
            <a:fillRect/>
          </a:stretch>
        </p:blipFill>
        <p:spPr>
          <a:xfrm>
            <a:off x="50886" y="3685297"/>
            <a:ext cx="2122333" cy="880708"/>
          </a:xfrm>
          <a:prstGeom prst="rect">
            <a:avLst/>
          </a:prstGeom>
        </p:spPr>
      </p:pic>
      <p:pic>
        <p:nvPicPr>
          <p:cNvPr id="1026" name="Picture 2">
            <a:extLst>
              <a:ext uri="{FF2B5EF4-FFF2-40B4-BE49-F238E27FC236}">
                <a16:creationId xmlns:a16="http://schemas.microsoft.com/office/drawing/2014/main" id="{133DB20D-577D-BE43-AAA3-9B2C61C6A5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396" y="874217"/>
            <a:ext cx="1577802" cy="144746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2FBDFFC-9932-2D7F-472D-AD34F38E2B62}"/>
              </a:ext>
            </a:extLst>
          </p:cNvPr>
          <p:cNvSpPr txBox="1"/>
          <p:nvPr/>
        </p:nvSpPr>
        <p:spPr>
          <a:xfrm>
            <a:off x="5320038" y="2867023"/>
            <a:ext cx="2770527" cy="400110"/>
          </a:xfrm>
          <a:prstGeom prst="rect">
            <a:avLst/>
          </a:prstGeom>
          <a:noFill/>
        </p:spPr>
        <p:txBody>
          <a:bodyPr wrap="square" rtlCol="0">
            <a:spAutoFit/>
          </a:bodyPr>
          <a:lstStyle/>
          <a:p>
            <a:pPr algn="ctr"/>
            <a:r>
              <a:rPr lang="en-GB" sz="1000" b="1" dirty="0">
                <a:latin typeface="+mj-lt"/>
              </a:rPr>
              <a:t>Transboundary River Nile -</a:t>
            </a:r>
          </a:p>
          <a:p>
            <a:pPr algn="ctr"/>
            <a:r>
              <a:rPr lang="en-GB" sz="1000" dirty="0">
                <a:latin typeface="+mj-lt"/>
              </a:rPr>
              <a:t>A river the goes through more than one country.</a:t>
            </a:r>
          </a:p>
        </p:txBody>
      </p:sp>
      <p:pic>
        <p:nvPicPr>
          <p:cNvPr id="16" name="Picture 15">
            <a:extLst>
              <a:ext uri="{FF2B5EF4-FFF2-40B4-BE49-F238E27FC236}">
                <a16:creationId xmlns:a16="http://schemas.microsoft.com/office/drawing/2014/main" id="{4ED9808B-8672-B930-201B-9D22F0F7AA35}"/>
              </a:ext>
            </a:extLst>
          </p:cNvPr>
          <p:cNvPicPr>
            <a:picLocks noChangeAspect="1"/>
          </p:cNvPicPr>
          <p:nvPr/>
        </p:nvPicPr>
        <p:blipFill>
          <a:blip r:embed="rId5"/>
          <a:stretch>
            <a:fillRect/>
          </a:stretch>
        </p:blipFill>
        <p:spPr>
          <a:xfrm>
            <a:off x="175178" y="5496940"/>
            <a:ext cx="1868066" cy="1279466"/>
          </a:xfrm>
          <a:prstGeom prst="rect">
            <a:avLst/>
          </a:prstGeom>
        </p:spPr>
      </p:pic>
      <p:sp>
        <p:nvSpPr>
          <p:cNvPr id="17" name="TextBox 16">
            <a:extLst>
              <a:ext uri="{FF2B5EF4-FFF2-40B4-BE49-F238E27FC236}">
                <a16:creationId xmlns:a16="http://schemas.microsoft.com/office/drawing/2014/main" id="{1356D622-7DCF-0182-5440-72AF6FAC5DD0}"/>
              </a:ext>
            </a:extLst>
          </p:cNvPr>
          <p:cNvSpPr txBox="1"/>
          <p:nvPr/>
        </p:nvSpPr>
        <p:spPr>
          <a:xfrm>
            <a:off x="175177" y="4714442"/>
            <a:ext cx="1965985" cy="738664"/>
          </a:xfrm>
          <a:prstGeom prst="rect">
            <a:avLst/>
          </a:prstGeom>
          <a:noFill/>
        </p:spPr>
        <p:txBody>
          <a:bodyPr wrap="square" rtlCol="0">
            <a:spAutoFit/>
          </a:bodyPr>
          <a:lstStyle/>
          <a:p>
            <a:r>
              <a:rPr lang="en-GB" sz="1050" dirty="0">
                <a:latin typeface="+mj-lt"/>
              </a:rPr>
              <a:t>Water scarcity: Not having enough water for all the people living in a country to cover their basic needs</a:t>
            </a:r>
            <a:r>
              <a:rPr lang="en-GB" sz="600" dirty="0"/>
              <a:t>. </a:t>
            </a:r>
          </a:p>
        </p:txBody>
      </p:sp>
      <p:sp>
        <p:nvSpPr>
          <p:cNvPr id="19" name="TextBox 18">
            <a:extLst>
              <a:ext uri="{FF2B5EF4-FFF2-40B4-BE49-F238E27FC236}">
                <a16:creationId xmlns:a16="http://schemas.microsoft.com/office/drawing/2014/main" id="{DEBC3F11-49F6-3872-6D5C-17DED4AAD503}"/>
              </a:ext>
            </a:extLst>
          </p:cNvPr>
          <p:cNvSpPr txBox="1"/>
          <p:nvPr/>
        </p:nvSpPr>
        <p:spPr>
          <a:xfrm>
            <a:off x="8408811" y="4989485"/>
            <a:ext cx="3794876" cy="1892826"/>
          </a:xfrm>
          <a:prstGeom prst="rect">
            <a:avLst/>
          </a:prstGeom>
          <a:noFill/>
        </p:spPr>
        <p:txBody>
          <a:bodyPr wrap="square" rtlCol="0">
            <a:spAutoFit/>
          </a:bodyPr>
          <a:lstStyle/>
          <a:p>
            <a:r>
              <a:rPr lang="en-GB" sz="1050" b="1" dirty="0">
                <a:latin typeface="+mj-lt"/>
              </a:rPr>
              <a:t>Water Stress: </a:t>
            </a:r>
            <a:r>
              <a:rPr lang="en-GB" sz="1050" dirty="0">
                <a:latin typeface="+mj-lt"/>
              </a:rPr>
              <a:t>When there is a shortage of water which creates risks for individuals, farmers or industries. </a:t>
            </a:r>
          </a:p>
          <a:p>
            <a:r>
              <a:rPr lang="en-GB" sz="1050" b="1" dirty="0">
                <a:latin typeface="+mj-lt"/>
              </a:rPr>
              <a:t>Water security: </a:t>
            </a:r>
            <a:r>
              <a:rPr lang="en-GB" sz="1050" dirty="0">
                <a:latin typeface="+mj-lt"/>
              </a:rPr>
              <a:t>When a society has enough water to ensure that everyone has clean water, sanitation (toilets), good health and the economy has enough water to grow food and make products. </a:t>
            </a:r>
          </a:p>
          <a:p>
            <a:r>
              <a:rPr lang="en-GB" sz="1050" b="1" dirty="0">
                <a:latin typeface="+mj-lt"/>
              </a:rPr>
              <a:t>Water transfers</a:t>
            </a:r>
            <a:r>
              <a:rPr lang="en-GB" sz="1050" dirty="0">
                <a:latin typeface="+mj-lt"/>
              </a:rPr>
              <a:t>: Where water is moved from an area of surplus to an area of deficit. </a:t>
            </a:r>
          </a:p>
          <a:p>
            <a:r>
              <a:rPr lang="en-GB" sz="1050" dirty="0">
                <a:latin typeface="+mj-lt"/>
              </a:rPr>
              <a:t>Natural rivers are used in conjunction with canals and underground pipes to move water from the North and West to the South and East.</a:t>
            </a:r>
          </a:p>
          <a:p>
            <a:endParaRPr lang="en-GB" sz="1200" dirty="0">
              <a:latin typeface="+mj-lt"/>
            </a:endParaRPr>
          </a:p>
        </p:txBody>
      </p:sp>
      <p:pic>
        <p:nvPicPr>
          <p:cNvPr id="21" name="Picture 2" descr="See the source image">
            <a:extLst>
              <a:ext uri="{FF2B5EF4-FFF2-40B4-BE49-F238E27FC236}">
                <a16:creationId xmlns:a16="http://schemas.microsoft.com/office/drawing/2014/main" id="{CDFCF915-8BCC-04B5-5271-4ECA16311B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3142" y="526105"/>
            <a:ext cx="1201330" cy="1494624"/>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4C2813E-4637-E524-7DEB-D1DC8A63E0AF}"/>
              </a:ext>
            </a:extLst>
          </p:cNvPr>
          <p:cNvSpPr txBox="1"/>
          <p:nvPr/>
        </p:nvSpPr>
        <p:spPr>
          <a:xfrm>
            <a:off x="2289811" y="2060979"/>
            <a:ext cx="1715955" cy="707886"/>
          </a:xfrm>
          <a:prstGeom prst="rect">
            <a:avLst/>
          </a:prstGeom>
          <a:noFill/>
        </p:spPr>
        <p:txBody>
          <a:bodyPr wrap="square" rtlCol="0">
            <a:spAutoFit/>
          </a:bodyPr>
          <a:lstStyle/>
          <a:p>
            <a:r>
              <a:rPr lang="en-GB" sz="1000" dirty="0">
                <a:latin typeface="+mj-lt"/>
              </a:rPr>
              <a:t>In the UK there is water stress in the south- east of England due to increased population and lack of rainfall </a:t>
            </a:r>
          </a:p>
        </p:txBody>
      </p:sp>
      <p:sp>
        <p:nvSpPr>
          <p:cNvPr id="24" name="TextBox 23">
            <a:extLst>
              <a:ext uri="{FF2B5EF4-FFF2-40B4-BE49-F238E27FC236}">
                <a16:creationId xmlns:a16="http://schemas.microsoft.com/office/drawing/2014/main" id="{E56D41C4-BD6C-6D48-B55C-5F968829147D}"/>
              </a:ext>
            </a:extLst>
          </p:cNvPr>
          <p:cNvSpPr txBox="1"/>
          <p:nvPr/>
        </p:nvSpPr>
        <p:spPr>
          <a:xfrm>
            <a:off x="3987136" y="675984"/>
            <a:ext cx="4430537" cy="2092881"/>
          </a:xfrm>
          <a:prstGeom prst="rect">
            <a:avLst/>
          </a:prstGeom>
          <a:noFill/>
        </p:spPr>
        <p:txBody>
          <a:bodyPr wrap="square" rtlCol="0">
            <a:spAutoFit/>
          </a:bodyPr>
          <a:lstStyle/>
          <a:p>
            <a:r>
              <a:rPr lang="en-GB" sz="1000" dirty="0">
                <a:latin typeface="+mj-lt"/>
              </a:rPr>
              <a:t>Kielder Water is a large reservoir in Northumberland, built as part of a water transfer scheme to supply water to the northeast of England. One major positive is that it helps balance water availability across regions, transferring water from areas with surplus (like Northumberland) to areas with higher demand (like Teesside). This supports industry, agriculture, and domestic use, especially during dry periods. The reservoir also provides recreational opportunities and supports wildlife habitats. However, there are negatives too. The scheme was expensive to build and maintain, and some argue it was over-engineered, as demand did not grow as expected. Environmental concerns include disruption to local ecosystems and the flooding of farmland during construction. Additionally, transferring water over long distances can be energy-intensive and may contribute to carbon emissions. Overall, while Kielder Water offers strategic benefits, it also raises questions about environmental impact and long-term sustainability.</a:t>
            </a:r>
          </a:p>
        </p:txBody>
      </p:sp>
      <p:sp>
        <p:nvSpPr>
          <p:cNvPr id="26" name="TextBox 25">
            <a:extLst>
              <a:ext uri="{FF2B5EF4-FFF2-40B4-BE49-F238E27FC236}">
                <a16:creationId xmlns:a16="http://schemas.microsoft.com/office/drawing/2014/main" id="{053B7B84-66A0-210E-B8CB-A2597F546277}"/>
              </a:ext>
            </a:extLst>
          </p:cNvPr>
          <p:cNvSpPr txBox="1"/>
          <p:nvPr/>
        </p:nvSpPr>
        <p:spPr>
          <a:xfrm>
            <a:off x="2335920" y="4365026"/>
            <a:ext cx="2857739" cy="2400657"/>
          </a:xfrm>
          <a:prstGeom prst="rect">
            <a:avLst/>
          </a:prstGeom>
          <a:noFill/>
        </p:spPr>
        <p:txBody>
          <a:bodyPr wrap="square" rtlCol="0">
            <a:spAutoFit/>
          </a:bodyPr>
          <a:lstStyle/>
          <a:p>
            <a:r>
              <a:rPr lang="en-GB" sz="1000" dirty="0">
                <a:latin typeface="+mj-lt"/>
              </a:rPr>
              <a:t>The Mekong River flows through six countries in Southeast Asia, making it a key transboundary water source. Water transfer and dam projects bring benefits like hydroelectric power, flood control, and improved irrigation, helping economic development. However, there are serious downsides. Dams built upstream can reduce water flow downstream, harming fish stocks and farming communities, especially in Cambodia and Vietnam. This affects food security and local livelihoods. Disagreements between countries over water use also create political tensions. While the Mekong’s water schemes offer development opportunities, they must be carefully managed to avoid environmental damage and conflict.</a:t>
            </a:r>
          </a:p>
        </p:txBody>
      </p:sp>
      <p:pic>
        <p:nvPicPr>
          <p:cNvPr id="27" name="Picture 26">
            <a:extLst>
              <a:ext uri="{FF2B5EF4-FFF2-40B4-BE49-F238E27FC236}">
                <a16:creationId xmlns:a16="http://schemas.microsoft.com/office/drawing/2014/main" id="{605978A9-B294-3581-8AC6-E4C98D2C5F34}"/>
              </a:ext>
            </a:extLst>
          </p:cNvPr>
          <p:cNvPicPr>
            <a:picLocks noChangeAspect="1"/>
          </p:cNvPicPr>
          <p:nvPr/>
        </p:nvPicPr>
        <p:blipFill>
          <a:blip r:embed="rId7"/>
          <a:stretch>
            <a:fillRect/>
          </a:stretch>
        </p:blipFill>
        <p:spPr>
          <a:xfrm>
            <a:off x="2711423" y="3300698"/>
            <a:ext cx="2106733" cy="989434"/>
          </a:xfrm>
          <a:prstGeom prst="rect">
            <a:avLst/>
          </a:prstGeom>
        </p:spPr>
      </p:pic>
      <p:graphicFrame>
        <p:nvGraphicFramePr>
          <p:cNvPr id="31" name="Table 30">
            <a:extLst>
              <a:ext uri="{FF2B5EF4-FFF2-40B4-BE49-F238E27FC236}">
                <a16:creationId xmlns:a16="http://schemas.microsoft.com/office/drawing/2014/main" id="{7D58F6A2-6D7C-CBFD-B12C-284B75EEF183}"/>
              </a:ext>
            </a:extLst>
          </p:cNvPr>
          <p:cNvGraphicFramePr>
            <a:graphicFrameLocks noGrp="1"/>
          </p:cNvGraphicFramePr>
          <p:nvPr>
            <p:extLst>
              <p:ext uri="{D42A27DB-BD31-4B8C-83A1-F6EECF244321}">
                <p14:modId xmlns:p14="http://schemas.microsoft.com/office/powerpoint/2010/main" val="2493955481"/>
              </p:ext>
            </p:extLst>
          </p:nvPr>
        </p:nvGraphicFramePr>
        <p:xfrm>
          <a:off x="8417673" y="79686"/>
          <a:ext cx="3751766" cy="4670471"/>
        </p:xfrm>
        <a:graphic>
          <a:graphicData uri="http://schemas.openxmlformats.org/drawingml/2006/table">
            <a:tbl>
              <a:tblPr firstRow="1" firstCol="1" bandRow="1"/>
              <a:tblGrid>
                <a:gridCol w="1250450">
                  <a:extLst>
                    <a:ext uri="{9D8B030D-6E8A-4147-A177-3AD203B41FA5}">
                      <a16:colId xmlns:a16="http://schemas.microsoft.com/office/drawing/2014/main" val="2668107258"/>
                    </a:ext>
                  </a:extLst>
                </a:gridCol>
                <a:gridCol w="1250450">
                  <a:extLst>
                    <a:ext uri="{9D8B030D-6E8A-4147-A177-3AD203B41FA5}">
                      <a16:colId xmlns:a16="http://schemas.microsoft.com/office/drawing/2014/main" val="649932603"/>
                    </a:ext>
                  </a:extLst>
                </a:gridCol>
                <a:gridCol w="1250866">
                  <a:extLst>
                    <a:ext uri="{9D8B030D-6E8A-4147-A177-3AD203B41FA5}">
                      <a16:colId xmlns:a16="http://schemas.microsoft.com/office/drawing/2014/main" val="1683188866"/>
                    </a:ext>
                  </a:extLst>
                </a:gridCol>
              </a:tblGrid>
              <a:tr h="2231690">
                <a:tc>
                  <a:txBody>
                    <a:bodyPr/>
                    <a:lstStyle/>
                    <a:p>
                      <a:pPr>
                        <a:lnSpc>
                          <a:spcPct val="107000"/>
                        </a:lnSpc>
                        <a:spcAft>
                          <a:spcPts val="0"/>
                        </a:spcAft>
                      </a:pPr>
                      <a:r>
                        <a:rPr lang="en-GB" sz="1000" b="1" dirty="0">
                          <a:effectLst/>
                          <a:latin typeface="Calibri Light" panose="020F0302020204030204" pitchFamily="34" charset="0"/>
                          <a:ea typeface="Calibri" panose="020F0502020204030204" pitchFamily="34" charset="0"/>
                          <a:cs typeface="Calibri Light" panose="020F0302020204030204" pitchFamily="34" charset="0"/>
                        </a:rPr>
                        <a:t>Rising Population</a:t>
                      </a:r>
                      <a:r>
                        <a:rPr lang="en-GB" sz="1000" dirty="0">
                          <a:effectLst/>
                          <a:latin typeface="Calibri Light" panose="020F0302020204030204" pitchFamily="34" charset="0"/>
                          <a:ea typeface="Calibri" panose="020F0502020204030204" pitchFamily="34" charset="0"/>
                          <a:cs typeface="Calibri Light" panose="020F0302020204030204" pitchFamily="34" charset="0"/>
                        </a:rPr>
                        <a:t> – </a:t>
                      </a:r>
                    </a:p>
                    <a:p>
                      <a:pPr>
                        <a:lnSpc>
                          <a:spcPct val="107000"/>
                        </a:lnSpc>
                        <a:spcAft>
                          <a:spcPts val="0"/>
                        </a:spcAft>
                      </a:pPr>
                      <a:r>
                        <a:rPr lang="en-GB" sz="1000" dirty="0">
                          <a:effectLst/>
                          <a:latin typeface="Calibri Light" panose="020F0302020204030204" pitchFamily="34" charset="0"/>
                          <a:ea typeface="Calibri" panose="020F0502020204030204" pitchFamily="34" charset="0"/>
                          <a:cs typeface="Calibri Light" panose="020F0302020204030204" pitchFamily="34" charset="0"/>
                        </a:rPr>
                        <a:t>Everyone needs water in order to survive. People also use water for hygiene, cooking and cleaning. The population of the world is increasing therefore more water is needed.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b="1" dirty="0">
                          <a:effectLst/>
                          <a:latin typeface="Calibri Light" panose="020F0302020204030204" pitchFamily="34" charset="0"/>
                          <a:ea typeface="Calibri" panose="020F0502020204030204" pitchFamily="34" charset="0"/>
                          <a:cs typeface="Calibri Light" panose="020F0302020204030204" pitchFamily="34" charset="0"/>
                        </a:rPr>
                        <a:t>Economic development</a:t>
                      </a:r>
                      <a:r>
                        <a:rPr lang="en-GB" sz="1000" dirty="0">
                          <a:effectLst/>
                          <a:latin typeface="Calibri Light" panose="020F0302020204030204" pitchFamily="34" charset="0"/>
                          <a:ea typeface="Calibri" panose="020F0502020204030204" pitchFamily="34" charset="0"/>
                          <a:cs typeface="Calibri Light" panose="020F0302020204030204" pitchFamily="34" charset="0"/>
                        </a:rPr>
                        <a:t>-</a:t>
                      </a:r>
                    </a:p>
                    <a:p>
                      <a:pPr>
                        <a:lnSpc>
                          <a:spcPct val="107000"/>
                        </a:lnSpc>
                        <a:spcAft>
                          <a:spcPts val="0"/>
                        </a:spcAft>
                      </a:pPr>
                      <a:r>
                        <a:rPr lang="en-GB" sz="1000" dirty="0">
                          <a:effectLst/>
                          <a:latin typeface="Calibri Light" panose="020F0302020204030204" pitchFamily="34" charset="0"/>
                          <a:ea typeface="Calibri" panose="020F0502020204030204" pitchFamily="34" charset="0"/>
                          <a:cs typeface="Calibri Light" panose="020F0302020204030204" pitchFamily="34" charset="0"/>
                        </a:rPr>
                        <a:t>As countries develop, their water use increases. People in wealthier nations have water delivered into their homes via pipeline. Modern appliances, such as dishwashers and washing machines, use a lot of water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b="1" dirty="0">
                          <a:effectLst/>
                          <a:latin typeface="Calibri Light" panose="020F0302020204030204" pitchFamily="34" charset="0"/>
                          <a:ea typeface="Calibri" panose="020F0502020204030204" pitchFamily="34" charset="0"/>
                          <a:cs typeface="Calibri Light" panose="020F0302020204030204" pitchFamily="34" charset="0"/>
                        </a:rPr>
                        <a:t>Climate Change</a:t>
                      </a:r>
                      <a:r>
                        <a:rPr lang="en-GB" sz="1000" dirty="0">
                          <a:effectLst/>
                          <a:latin typeface="Calibri Light" panose="020F0302020204030204" pitchFamily="34" charset="0"/>
                          <a:ea typeface="Calibri" panose="020F0502020204030204" pitchFamily="34" charset="0"/>
                          <a:cs typeface="Calibri Light" panose="020F0302020204030204" pitchFamily="34" charset="0"/>
                        </a:rPr>
                        <a:t> –</a:t>
                      </a:r>
                    </a:p>
                    <a:p>
                      <a:pPr>
                        <a:lnSpc>
                          <a:spcPct val="107000"/>
                        </a:lnSpc>
                        <a:spcAft>
                          <a:spcPts val="0"/>
                        </a:spcAft>
                      </a:pPr>
                      <a:r>
                        <a:rPr lang="en-GB" sz="1000" dirty="0">
                          <a:effectLst/>
                          <a:latin typeface="Calibri Light" panose="020F0302020204030204" pitchFamily="34" charset="0"/>
                          <a:ea typeface="Calibri" panose="020F0502020204030204" pitchFamily="34" charset="0"/>
                          <a:cs typeface="Calibri Light" panose="020F0302020204030204" pitchFamily="34" charset="0"/>
                        </a:rPr>
                        <a:t>Rising temperatures will cause more and more water sources to dry up.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7569225"/>
                  </a:ext>
                </a:extLst>
              </a:tr>
              <a:tr h="2231690">
                <a:tc>
                  <a:txBody>
                    <a:bodyPr/>
                    <a:lstStyle/>
                    <a:p>
                      <a:pPr>
                        <a:lnSpc>
                          <a:spcPct val="107000"/>
                        </a:lnSpc>
                        <a:spcAft>
                          <a:spcPts val="0"/>
                        </a:spcAft>
                      </a:pPr>
                      <a:r>
                        <a:rPr lang="en-GB" sz="1000" b="1">
                          <a:effectLst/>
                          <a:latin typeface="Calibri Light" panose="020F0302020204030204" pitchFamily="34" charset="0"/>
                          <a:ea typeface="Calibri" panose="020F0502020204030204" pitchFamily="34" charset="0"/>
                          <a:cs typeface="Calibri Light" panose="020F0302020204030204" pitchFamily="34" charset="0"/>
                        </a:rPr>
                        <a:t>Lack of global freshwater-</a:t>
                      </a:r>
                      <a:r>
                        <a:rPr lang="en-GB" sz="1000">
                          <a:effectLst/>
                          <a:latin typeface="Calibri Light" panose="020F0302020204030204" pitchFamily="34" charset="0"/>
                          <a:ea typeface="Calibri" panose="020F0502020204030204" pitchFamily="34" charset="0"/>
                          <a:cs typeface="Calibri Light" panose="020F0302020204030204" pitchFamily="34" charset="0"/>
                        </a:rPr>
                        <a:t> Freshwater makes up approximately 1% of the water on Earth, meaning freshwater is already limited.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b="1" dirty="0">
                          <a:effectLst/>
                          <a:latin typeface="Calibri Light" panose="020F0302020204030204" pitchFamily="34" charset="0"/>
                          <a:ea typeface="Calibri" panose="020F0502020204030204" pitchFamily="34" charset="0"/>
                          <a:cs typeface="Calibri Light" panose="020F0302020204030204" pitchFamily="34" charset="0"/>
                        </a:rPr>
                        <a:t>Physical Environment – </a:t>
                      </a:r>
                      <a:endParaRPr lang="en-GB" sz="1000"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0"/>
                        </a:spcAft>
                      </a:pPr>
                      <a:r>
                        <a:rPr lang="en-GB" sz="1000" dirty="0">
                          <a:effectLst/>
                          <a:latin typeface="Calibri Light" panose="020F0302020204030204" pitchFamily="34" charset="0"/>
                          <a:ea typeface="Calibri" panose="020F0502020204030204" pitchFamily="34" charset="0"/>
                          <a:cs typeface="Calibri Light" panose="020F0302020204030204" pitchFamily="34" charset="0"/>
                        </a:rPr>
                        <a:t>The location of rivers in relation to populations. Population centres which are not located close to water sources are at a higher risk of experiencing water insecurity, due to not being able to easily access the water supply.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000" b="1" dirty="0">
                          <a:effectLst/>
                          <a:latin typeface="Calibri Light" panose="020F0302020204030204" pitchFamily="34" charset="0"/>
                          <a:ea typeface="Calibri" panose="020F0502020204030204" pitchFamily="34" charset="0"/>
                          <a:cs typeface="Calibri Light" panose="020F0302020204030204" pitchFamily="34" charset="0"/>
                        </a:rPr>
                        <a:t>Agriculture - </a:t>
                      </a:r>
                      <a:endParaRPr lang="en-GB" sz="1000"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0"/>
                        </a:spcAft>
                      </a:pPr>
                      <a:r>
                        <a:rPr lang="en-GB" sz="1000" dirty="0">
                          <a:effectLst/>
                          <a:latin typeface="Calibri Light" panose="020F0302020204030204" pitchFamily="34" charset="0"/>
                          <a:ea typeface="Calibri" panose="020F0502020204030204" pitchFamily="34" charset="0"/>
                          <a:cs typeface="Calibri Light" panose="020F0302020204030204" pitchFamily="34" charset="0"/>
                        </a:rPr>
                        <a:t>Agriculture uses 70% of the world’s accessible freshwater, but some 60% of this is wasted due to leaky irrigation systems, inefficient methods as well as the growing of crops that are too thirsty for the environment in which they are grown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8065988"/>
                  </a:ext>
                </a:extLst>
              </a:tr>
            </a:tbl>
          </a:graphicData>
        </a:graphic>
      </p:graphicFrame>
      <p:sp>
        <p:nvSpPr>
          <p:cNvPr id="33" name="TextBox 32">
            <a:extLst>
              <a:ext uri="{FF2B5EF4-FFF2-40B4-BE49-F238E27FC236}">
                <a16:creationId xmlns:a16="http://schemas.microsoft.com/office/drawing/2014/main" id="{0EC70D3F-E123-7486-3BCD-EE3B46FF7AE0}"/>
              </a:ext>
            </a:extLst>
          </p:cNvPr>
          <p:cNvSpPr txBox="1"/>
          <p:nvPr/>
        </p:nvSpPr>
        <p:spPr>
          <a:xfrm>
            <a:off x="5320038" y="3376422"/>
            <a:ext cx="1760585" cy="3477875"/>
          </a:xfrm>
          <a:prstGeom prst="rect">
            <a:avLst/>
          </a:prstGeom>
          <a:noFill/>
        </p:spPr>
        <p:txBody>
          <a:bodyPr wrap="square" rtlCol="0">
            <a:spAutoFit/>
          </a:bodyPr>
          <a:lstStyle/>
          <a:p>
            <a:r>
              <a:rPr lang="en-GB" sz="1000" dirty="0"/>
              <a:t>The Nile River is a transboundary river flowing through 11 countries in Africa, including Egypt, Sudan, and Ethiopia. Water transfer and dam projects, like the Grand Ethiopian Renaissance Dam (GERD), aim to improve water supply, generate hydroelectric power, and support agriculture. These developments can boost economies and reduce reliance on fossil fuels. However, there are major concerns. Countries downstream, especially Egypt, fear reduced water flow, which could harm farming and water access. This has led to political tensions and disputes over water rights. </a:t>
            </a:r>
          </a:p>
        </p:txBody>
      </p:sp>
      <p:pic>
        <p:nvPicPr>
          <p:cNvPr id="34" name="Picture 33">
            <a:extLst>
              <a:ext uri="{FF2B5EF4-FFF2-40B4-BE49-F238E27FC236}">
                <a16:creationId xmlns:a16="http://schemas.microsoft.com/office/drawing/2014/main" id="{F82E2C55-4330-B6A6-18C6-CD1BC95D8086}"/>
              </a:ext>
            </a:extLst>
          </p:cNvPr>
          <p:cNvPicPr>
            <a:picLocks noChangeAspect="1"/>
          </p:cNvPicPr>
          <p:nvPr/>
        </p:nvPicPr>
        <p:blipFill>
          <a:blip r:embed="rId8"/>
          <a:stretch>
            <a:fillRect/>
          </a:stretch>
        </p:blipFill>
        <p:spPr>
          <a:xfrm>
            <a:off x="7041216" y="3776354"/>
            <a:ext cx="1290336" cy="2360319"/>
          </a:xfrm>
          <a:prstGeom prst="rect">
            <a:avLst/>
          </a:prstGeom>
        </p:spPr>
      </p:pic>
    </p:spTree>
    <p:extLst>
      <p:ext uri="{BB962C8B-B14F-4D97-AF65-F5344CB8AC3E}">
        <p14:creationId xmlns:p14="http://schemas.microsoft.com/office/powerpoint/2010/main" val="292684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C7DC38EEB4F442BFCD89BA3CB01B1B" ma:contentTypeVersion="15" ma:contentTypeDescription="Create a new document." ma:contentTypeScope="" ma:versionID="7b06ba29cd4b558d025b428c01033d0a">
  <xsd:schema xmlns:xsd="http://www.w3.org/2001/XMLSchema" xmlns:xs="http://www.w3.org/2001/XMLSchema" xmlns:p="http://schemas.microsoft.com/office/2006/metadata/properties" xmlns:ns2="8d1a4dfc-7c92-4ef7-a204-733f46ca9a5e" xmlns:ns3="b89ee787-2145-421b-998b-a3f0c6ef3433" targetNamespace="http://schemas.microsoft.com/office/2006/metadata/properties" ma:root="true" ma:fieldsID="c3d4b81e3b5675509b8099bceb3c171c" ns2:_="" ns3:_="">
    <xsd:import namespace="8d1a4dfc-7c92-4ef7-a204-733f46ca9a5e"/>
    <xsd:import namespace="b89ee787-2145-421b-998b-a3f0c6ef3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element ref="ns2:Det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1a4dfc-7c92-4ef7-a204-733f46ca9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98eca7b-0660-4bf5-9a46-b31b4b7811f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etail" ma:index="21" nillable="true" ma:displayName="Detail" ma:format="Dropdown" ma:internalName="Det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ee787-2145-421b-998b-a3f0c6ef34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9234be6-b189-4dff-b69b-62541dd6cdc2}" ma:internalName="TaxCatchAll" ma:showField="CatchAllData" ma:web="b89ee787-2145-421b-998b-a3f0c6ef3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9ee787-2145-421b-998b-a3f0c6ef3433" xsi:nil="true"/>
    <lcf76f155ced4ddcb4097134ff3c332f xmlns="8d1a4dfc-7c92-4ef7-a204-733f46ca9a5e">
      <Terms xmlns="http://schemas.microsoft.com/office/infopath/2007/PartnerControls"/>
    </lcf76f155ced4ddcb4097134ff3c332f>
    <Detail xmlns="8d1a4dfc-7c92-4ef7-a204-733f46ca9a5e" xsi:nil="true"/>
  </documentManagement>
</p:properties>
</file>

<file path=customXml/itemProps1.xml><?xml version="1.0" encoding="utf-8"?>
<ds:datastoreItem xmlns:ds="http://schemas.openxmlformats.org/officeDocument/2006/customXml" ds:itemID="{0D09D2C9-63AA-4C6E-B828-22339E999668}"/>
</file>

<file path=customXml/itemProps2.xml><?xml version="1.0" encoding="utf-8"?>
<ds:datastoreItem xmlns:ds="http://schemas.openxmlformats.org/officeDocument/2006/customXml" ds:itemID="{5ADE1528-D7DB-44A1-AF67-22A7ABE6FA1D}"/>
</file>

<file path=customXml/itemProps3.xml><?xml version="1.0" encoding="utf-8"?>
<ds:datastoreItem xmlns:ds="http://schemas.openxmlformats.org/officeDocument/2006/customXml" ds:itemID="{755490F8-B5C3-4C95-A1A1-C38F0102F471}"/>
</file>

<file path=docProps/app.xml><?xml version="1.0" encoding="utf-8"?>
<Properties xmlns="http://schemas.openxmlformats.org/officeDocument/2006/extended-properties" xmlns:vt="http://schemas.openxmlformats.org/officeDocument/2006/docPropsVTypes">
  <Template/>
  <TotalTime>787</TotalTime>
  <Words>832</Words>
  <Application>Microsoft Office PowerPoint</Application>
  <PresentationFormat>Widescreen</PresentationFormat>
  <Paragraphs>40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K.Powell</dc:creator>
  <cp:lastModifiedBy>Olivia Van den Bergh</cp:lastModifiedBy>
  <cp:revision>147</cp:revision>
  <dcterms:created xsi:type="dcterms:W3CDTF">2019-10-27T09:31:30Z</dcterms:created>
  <dcterms:modified xsi:type="dcterms:W3CDTF">2025-11-09T19:40:18Z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0x010100F7C7DC38EEB4F442BFCD89BA3CB01B1B</vt:lpwstr>
  </property>
</Properties>
</file>