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3"/>
  </p:notesMasterIdLst>
  <p:sldIdLst>
    <p:sldId id="256" r:id="rId2"/>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B050"/>
    <a:srgbClr val="C4EFD7"/>
    <a:srgbClr val="FF8AD8"/>
    <a:srgbClr val="9437FF"/>
    <a:srgbClr val="FF2F92"/>
    <a:srgbClr val="FF7E79"/>
    <a:srgbClr val="C4EED7"/>
    <a:srgbClr val="FFEBF9"/>
    <a:srgbClr val="FFFD78"/>
    <a:srgbClr val="FFFA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858"/>
    <p:restoredTop sz="94643"/>
  </p:normalViewPr>
  <p:slideViewPr>
    <p:cSldViewPr snapToGrid="0" snapToObjects="1">
      <p:cViewPr varScale="1">
        <p:scale>
          <a:sx n="88" d="100"/>
          <a:sy n="88" d="100"/>
        </p:scale>
        <p:origin x="82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ustomXml" Target="../customXml/item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10" Type="http://schemas.openxmlformats.org/officeDocument/2006/relationships/customXml" Target="../customXml/item3.xml"/><Relationship Id="rId4" Type="http://schemas.openxmlformats.org/officeDocument/2006/relationships/presProps" Target="presProps.xml"/><Relationship Id="rId9"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D1E4E9-0BC4-7046-9385-31F0AA7387AA}" type="datetimeFigureOut">
              <a:rPr lang="en-GB" smtClean="0"/>
              <a:t>12/12/2025</a:t>
            </a:fld>
            <a:endParaRPr lang="en-GB"/>
          </a:p>
        </p:txBody>
      </p:sp>
      <p:sp>
        <p:nvSpPr>
          <p:cNvPr id="4" name="Slide Image Placehold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2ED399-500A-514F-99A3-AD98FBD39C74}" type="slidenum">
              <a:rPr lang="en-GB" smtClean="0"/>
              <a:t>‹#›</a:t>
            </a:fld>
            <a:endParaRPr lang="en-GB"/>
          </a:p>
        </p:txBody>
      </p:sp>
    </p:spTree>
    <p:extLst>
      <p:ext uri="{BB962C8B-B14F-4D97-AF65-F5344CB8AC3E}">
        <p14:creationId xmlns:p14="http://schemas.microsoft.com/office/powerpoint/2010/main" val="7127765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C2ED399-500A-514F-99A3-AD98FBD39C74}" type="slidenum">
              <a:rPr lang="en-GB" smtClean="0"/>
              <a:t>1</a:t>
            </a:fld>
            <a:endParaRPr lang="en-GB"/>
          </a:p>
        </p:txBody>
      </p:sp>
    </p:spTree>
    <p:extLst>
      <p:ext uri="{BB962C8B-B14F-4D97-AF65-F5344CB8AC3E}">
        <p14:creationId xmlns:p14="http://schemas.microsoft.com/office/powerpoint/2010/main" val="30989534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26567A49-FCDD-0C45-8FE3-2D2249114FF0}" type="datetimeFigureOut">
              <a:rPr lang="en-GB" smtClean="0"/>
              <a:t>12/12/2025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9B34439-986A-C041-8F75-B909D1698DE8}" type="slidenum">
              <a:rPr lang="en-GB" smtClean="0"/>
              <a:t>‹#›</a:t>
            </a:fld>
            <a:endParaRPr lang="en-GB"/>
          </a:p>
        </p:txBody>
      </p:sp>
    </p:spTree>
    <p:extLst>
      <p:ext uri="{BB962C8B-B14F-4D97-AF65-F5344CB8AC3E}">
        <p14:creationId xmlns:p14="http://schemas.microsoft.com/office/powerpoint/2010/main" val="4043829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6567A49-FCDD-0C45-8FE3-2D2249114FF0}" type="datetimeFigureOut">
              <a:rPr lang="en-GB" smtClean="0"/>
              <a:t>12/12/2025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9B34439-986A-C041-8F75-B909D1698DE8}" type="slidenum">
              <a:rPr lang="en-GB" smtClean="0"/>
              <a:t>‹#›</a:t>
            </a:fld>
            <a:endParaRPr lang="en-GB"/>
          </a:p>
        </p:txBody>
      </p:sp>
    </p:spTree>
    <p:extLst>
      <p:ext uri="{BB962C8B-B14F-4D97-AF65-F5344CB8AC3E}">
        <p14:creationId xmlns:p14="http://schemas.microsoft.com/office/powerpoint/2010/main" val="20295432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6567A49-FCDD-0C45-8FE3-2D2249114FF0}" type="datetimeFigureOut">
              <a:rPr lang="en-GB" smtClean="0"/>
              <a:t>12/12/2025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9B34439-986A-C041-8F75-B909D1698DE8}" type="slidenum">
              <a:rPr lang="en-GB" smtClean="0"/>
              <a:t>‹#›</a:t>
            </a:fld>
            <a:endParaRPr lang="en-GB"/>
          </a:p>
        </p:txBody>
      </p:sp>
    </p:spTree>
    <p:extLst>
      <p:ext uri="{BB962C8B-B14F-4D97-AF65-F5344CB8AC3E}">
        <p14:creationId xmlns:p14="http://schemas.microsoft.com/office/powerpoint/2010/main" val="11455207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6567A49-FCDD-0C45-8FE3-2D2249114FF0}" type="datetimeFigureOut">
              <a:rPr lang="en-GB" smtClean="0"/>
              <a:t>12/12/2025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9B34439-986A-C041-8F75-B909D1698DE8}" type="slidenum">
              <a:rPr lang="en-GB" smtClean="0"/>
              <a:t>‹#›</a:t>
            </a:fld>
            <a:endParaRPr lang="en-GB"/>
          </a:p>
        </p:txBody>
      </p:sp>
    </p:spTree>
    <p:extLst>
      <p:ext uri="{BB962C8B-B14F-4D97-AF65-F5344CB8AC3E}">
        <p14:creationId xmlns:p14="http://schemas.microsoft.com/office/powerpoint/2010/main" val="32110986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26567A49-FCDD-0C45-8FE3-2D2249114FF0}" type="datetimeFigureOut">
              <a:rPr lang="en-GB" smtClean="0"/>
              <a:t>12/12/2025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9B34439-986A-C041-8F75-B909D1698DE8}" type="slidenum">
              <a:rPr lang="en-GB" smtClean="0"/>
              <a:t>‹#›</a:t>
            </a:fld>
            <a:endParaRPr lang="en-GB"/>
          </a:p>
        </p:txBody>
      </p:sp>
    </p:spTree>
    <p:extLst>
      <p:ext uri="{BB962C8B-B14F-4D97-AF65-F5344CB8AC3E}">
        <p14:creationId xmlns:p14="http://schemas.microsoft.com/office/powerpoint/2010/main" val="9689418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26567A49-FCDD-0C45-8FE3-2D2249114FF0}" type="datetimeFigureOut">
              <a:rPr lang="en-GB" smtClean="0"/>
              <a:t>12/12/2025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9B34439-986A-C041-8F75-B909D1698DE8}" type="slidenum">
              <a:rPr lang="en-GB" smtClean="0"/>
              <a:t>‹#›</a:t>
            </a:fld>
            <a:endParaRPr lang="en-GB"/>
          </a:p>
        </p:txBody>
      </p:sp>
    </p:spTree>
    <p:extLst>
      <p:ext uri="{BB962C8B-B14F-4D97-AF65-F5344CB8AC3E}">
        <p14:creationId xmlns:p14="http://schemas.microsoft.com/office/powerpoint/2010/main" val="11343757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26567A49-FCDD-0C45-8FE3-2D2249114FF0}" type="datetimeFigureOut">
              <a:rPr lang="en-GB" smtClean="0"/>
              <a:t>12/12/2025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9B34439-986A-C041-8F75-B909D1698DE8}" type="slidenum">
              <a:rPr lang="en-GB" smtClean="0"/>
              <a:t>‹#›</a:t>
            </a:fld>
            <a:endParaRPr lang="en-GB"/>
          </a:p>
        </p:txBody>
      </p:sp>
    </p:spTree>
    <p:extLst>
      <p:ext uri="{BB962C8B-B14F-4D97-AF65-F5344CB8AC3E}">
        <p14:creationId xmlns:p14="http://schemas.microsoft.com/office/powerpoint/2010/main" val="1399284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26567A49-FCDD-0C45-8FE3-2D2249114FF0}" type="datetimeFigureOut">
              <a:rPr lang="en-GB" smtClean="0"/>
              <a:t>12/12/2025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9B34439-986A-C041-8F75-B909D1698DE8}" type="slidenum">
              <a:rPr lang="en-GB" smtClean="0"/>
              <a:t>‹#›</a:t>
            </a:fld>
            <a:endParaRPr lang="en-GB"/>
          </a:p>
        </p:txBody>
      </p:sp>
    </p:spTree>
    <p:extLst>
      <p:ext uri="{BB962C8B-B14F-4D97-AF65-F5344CB8AC3E}">
        <p14:creationId xmlns:p14="http://schemas.microsoft.com/office/powerpoint/2010/main" val="1089588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567A49-FCDD-0C45-8FE3-2D2249114FF0}" type="datetimeFigureOut">
              <a:rPr lang="en-GB" smtClean="0"/>
              <a:t>12/12/2025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9B34439-986A-C041-8F75-B909D1698DE8}" type="slidenum">
              <a:rPr lang="en-GB" smtClean="0"/>
              <a:t>‹#›</a:t>
            </a:fld>
            <a:endParaRPr lang="en-GB"/>
          </a:p>
        </p:txBody>
      </p:sp>
    </p:spTree>
    <p:extLst>
      <p:ext uri="{BB962C8B-B14F-4D97-AF65-F5344CB8AC3E}">
        <p14:creationId xmlns:p14="http://schemas.microsoft.com/office/powerpoint/2010/main" val="40031279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26567A49-FCDD-0C45-8FE3-2D2249114FF0}" type="datetimeFigureOut">
              <a:rPr lang="en-GB" smtClean="0"/>
              <a:t>12/12/2025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9B34439-986A-C041-8F75-B909D1698DE8}" type="slidenum">
              <a:rPr lang="en-GB" smtClean="0"/>
              <a:t>‹#›</a:t>
            </a:fld>
            <a:endParaRPr lang="en-GB"/>
          </a:p>
        </p:txBody>
      </p:sp>
    </p:spTree>
    <p:extLst>
      <p:ext uri="{BB962C8B-B14F-4D97-AF65-F5344CB8AC3E}">
        <p14:creationId xmlns:p14="http://schemas.microsoft.com/office/powerpoint/2010/main" val="1908094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26567A49-FCDD-0C45-8FE3-2D2249114FF0}" type="datetimeFigureOut">
              <a:rPr lang="en-GB" smtClean="0"/>
              <a:t>12/12/2025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9B34439-986A-C041-8F75-B909D1698DE8}" type="slidenum">
              <a:rPr lang="en-GB" smtClean="0"/>
              <a:t>‹#›</a:t>
            </a:fld>
            <a:endParaRPr lang="en-GB"/>
          </a:p>
        </p:txBody>
      </p:sp>
    </p:spTree>
    <p:extLst>
      <p:ext uri="{BB962C8B-B14F-4D97-AF65-F5344CB8AC3E}">
        <p14:creationId xmlns:p14="http://schemas.microsoft.com/office/powerpoint/2010/main" val="1389361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567A49-FCDD-0C45-8FE3-2D2249114FF0}" type="datetimeFigureOut">
              <a:rPr lang="en-GB" smtClean="0"/>
              <a:t>12/12/2025</a:t>
            </a:fld>
            <a:endParaRPr lang="en-GB"/>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B34439-986A-C041-8F75-B909D1698DE8}" type="slidenum">
              <a:rPr lang="en-GB" smtClean="0"/>
              <a:t>‹#›</a:t>
            </a:fld>
            <a:endParaRPr lang="en-GB"/>
          </a:p>
        </p:txBody>
      </p:sp>
    </p:spTree>
    <p:extLst>
      <p:ext uri="{BB962C8B-B14F-4D97-AF65-F5344CB8AC3E}">
        <p14:creationId xmlns:p14="http://schemas.microsoft.com/office/powerpoint/2010/main" val="332026213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tiff"/><Relationship Id="rId7" Type="http://schemas.openxmlformats.org/officeDocument/2006/relationships/image" Target="../media/image5.sv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jpeg"/><Relationship Id="rId5" Type="http://schemas.openxmlformats.org/officeDocument/2006/relationships/image" Target="../media/image3.svg"/><Relationship Id="rId10" Type="http://schemas.openxmlformats.org/officeDocument/2006/relationships/image" Target="../media/image8.jpe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Rectangle 170">
            <a:extLst>
              <a:ext uri="{FF2B5EF4-FFF2-40B4-BE49-F238E27FC236}">
                <a16:creationId xmlns:a16="http://schemas.microsoft.com/office/drawing/2014/main" id="{1F56330D-D20A-3944-8490-8F23D5062F7B}"/>
              </a:ext>
            </a:extLst>
          </p:cNvPr>
          <p:cNvSpPr/>
          <p:nvPr/>
        </p:nvSpPr>
        <p:spPr>
          <a:xfrm>
            <a:off x="-14560" y="518921"/>
            <a:ext cx="3190665" cy="1044303"/>
          </a:xfrm>
          <a:prstGeom prst="rect">
            <a:avLst/>
          </a:prstGeom>
          <a:solidFill>
            <a:srgbClr val="C4EF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TextBox 45">
            <a:extLst>
              <a:ext uri="{FF2B5EF4-FFF2-40B4-BE49-F238E27FC236}">
                <a16:creationId xmlns:a16="http://schemas.microsoft.com/office/drawing/2014/main" id="{1F8E6EF8-1E83-964F-8924-91DA9F4F6950}"/>
              </a:ext>
            </a:extLst>
          </p:cNvPr>
          <p:cNvSpPr txBox="1"/>
          <p:nvPr/>
        </p:nvSpPr>
        <p:spPr>
          <a:xfrm>
            <a:off x="0" y="-4299"/>
            <a:ext cx="3185287" cy="523220"/>
          </a:xfrm>
          <a:prstGeom prst="rect">
            <a:avLst/>
          </a:prstGeom>
          <a:noFill/>
          <a:ln>
            <a:solidFill>
              <a:srgbClr val="00B050"/>
            </a:solidFill>
          </a:ln>
        </p:spPr>
        <p:txBody>
          <a:bodyPr wrap="square" rtlCol="0">
            <a:spAutoFit/>
          </a:bodyPr>
          <a:lstStyle/>
          <a:p>
            <a:pPr algn="ctr"/>
            <a:r>
              <a:rPr lang="en-GB" sz="1600" b="1" dirty="0">
                <a:solidFill>
                  <a:srgbClr val="00B050"/>
                </a:solidFill>
                <a:latin typeface="+mj-lt"/>
              </a:rPr>
              <a:t>Climate Change	</a:t>
            </a:r>
          </a:p>
          <a:p>
            <a:pPr algn="ctr"/>
            <a:endParaRPr lang="en-GB" sz="1200" b="1" dirty="0">
              <a:solidFill>
                <a:srgbClr val="FF2F92"/>
              </a:solidFill>
              <a:latin typeface="+mj-lt"/>
            </a:endParaRPr>
          </a:p>
        </p:txBody>
      </p:sp>
      <p:pic>
        <p:nvPicPr>
          <p:cNvPr id="8" name="Picture 7">
            <a:extLst>
              <a:ext uri="{FF2B5EF4-FFF2-40B4-BE49-F238E27FC236}">
                <a16:creationId xmlns:a16="http://schemas.microsoft.com/office/drawing/2014/main" id="{FA89D90A-36DF-D34A-83D9-2D5EB7A99FF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490903" y="92581"/>
            <a:ext cx="686041" cy="352610"/>
          </a:xfrm>
          <a:prstGeom prst="rect">
            <a:avLst/>
          </a:prstGeom>
          <a:ln>
            <a:noFill/>
          </a:ln>
        </p:spPr>
      </p:pic>
      <p:sp>
        <p:nvSpPr>
          <p:cNvPr id="99" name="TextBox 98">
            <a:extLst>
              <a:ext uri="{FF2B5EF4-FFF2-40B4-BE49-F238E27FC236}">
                <a16:creationId xmlns:a16="http://schemas.microsoft.com/office/drawing/2014/main" id="{FB95FA86-F968-3646-9960-C98BC0C0C022}"/>
              </a:ext>
            </a:extLst>
          </p:cNvPr>
          <p:cNvSpPr txBox="1"/>
          <p:nvPr/>
        </p:nvSpPr>
        <p:spPr>
          <a:xfrm>
            <a:off x="-21665" y="1591619"/>
            <a:ext cx="3260237" cy="1569660"/>
          </a:xfrm>
          <a:prstGeom prst="rect">
            <a:avLst/>
          </a:prstGeom>
          <a:noFill/>
          <a:ln>
            <a:noFill/>
          </a:ln>
        </p:spPr>
        <p:txBody>
          <a:bodyPr wrap="square" rtlCol="0">
            <a:spAutoFit/>
          </a:bodyPr>
          <a:lstStyle/>
          <a:p>
            <a:pPr algn="ctr"/>
            <a:r>
              <a:rPr lang="en-GB" sz="600" b="1" dirty="0">
                <a:latin typeface="+mj-lt"/>
              </a:rPr>
              <a:t>TEST YOURSELF</a:t>
            </a:r>
          </a:p>
          <a:p>
            <a:pPr algn="ctr"/>
            <a:r>
              <a:rPr lang="en-GB" sz="600" b="1" dirty="0">
                <a:latin typeface="+mj-lt"/>
              </a:rPr>
              <a:t>:</a:t>
            </a:r>
          </a:p>
          <a:p>
            <a:pPr marL="139303" indent="-139303">
              <a:buFont typeface="Arial" panose="020B0604020202020204" pitchFamily="34" charset="0"/>
              <a:buChar char="•"/>
            </a:pPr>
            <a:r>
              <a:rPr lang="en-GB" sz="600" dirty="0">
                <a:latin typeface="+mj-lt"/>
              </a:rPr>
              <a:t>‘Destruction of ecosystems is necessary if global interdependence is to continue. How far do you agree with this statement? (6 marks)</a:t>
            </a:r>
          </a:p>
          <a:p>
            <a:pPr marL="139303" indent="-139303">
              <a:buFont typeface="Arial" panose="020B0604020202020204" pitchFamily="34" charset="0"/>
              <a:buChar char="•"/>
            </a:pPr>
            <a:r>
              <a:rPr lang="en-GB" sz="600" dirty="0">
                <a:latin typeface="+mj-lt"/>
              </a:rPr>
              <a:t>Give two ways ‘agribusiness negatively impacts the environment (4 marks)</a:t>
            </a:r>
          </a:p>
          <a:p>
            <a:pPr marL="139303" indent="-139303">
              <a:buFont typeface="Arial" panose="020B0604020202020204" pitchFamily="34" charset="0"/>
              <a:buChar char="•"/>
            </a:pPr>
            <a:r>
              <a:rPr lang="en-GB" sz="600" dirty="0">
                <a:latin typeface="+mj-lt"/>
              </a:rPr>
              <a:t>Explain why the disposal of waste impacts the environment (4 marks)</a:t>
            </a:r>
          </a:p>
          <a:p>
            <a:pPr marL="139303" indent="-139303">
              <a:buFont typeface="Arial" panose="020B0604020202020204" pitchFamily="34" charset="0"/>
              <a:buChar char="•"/>
            </a:pPr>
            <a:r>
              <a:rPr lang="en-GB" sz="600" dirty="0">
                <a:latin typeface="+mj-lt"/>
              </a:rPr>
              <a:t>Describe the long-term impacts of climate change on the UK (4 marks)</a:t>
            </a:r>
          </a:p>
          <a:p>
            <a:pPr marL="139303" indent="-139303">
              <a:buFont typeface="Arial" panose="020B0604020202020204" pitchFamily="34" charset="0"/>
              <a:buChar char="•"/>
            </a:pPr>
            <a:r>
              <a:rPr lang="en-GB" sz="600" dirty="0">
                <a:latin typeface="+mj-lt"/>
              </a:rPr>
              <a:t>How might people's lifestyles change in the future in a warmer world (4 marks) </a:t>
            </a:r>
          </a:p>
          <a:p>
            <a:pPr marL="139303" indent="-139303">
              <a:buFont typeface="Arial" panose="020B0604020202020204" pitchFamily="34" charset="0"/>
              <a:buChar char="•"/>
            </a:pPr>
            <a:r>
              <a:rPr lang="en-GB" sz="600" dirty="0">
                <a:latin typeface="+mj-lt"/>
              </a:rPr>
              <a:t>Explain how ecotourism can be an effective strategy in the sustainable management of tropical ‘The effects of climate change are greater on the environment than on people.’ Do you agree with this statement? Justify your decision. (8 marks) </a:t>
            </a:r>
          </a:p>
          <a:p>
            <a:pPr marL="139303" indent="-139303">
              <a:buFont typeface="Arial" panose="020B0604020202020204" pitchFamily="34" charset="0"/>
              <a:buChar char="•"/>
            </a:pPr>
            <a:r>
              <a:rPr lang="en-GB" sz="600" dirty="0">
                <a:latin typeface="+mj-lt"/>
              </a:rPr>
              <a:t>Explain the human causes of climate change (4 marks) </a:t>
            </a:r>
          </a:p>
          <a:p>
            <a:pPr marL="139303" indent="-139303">
              <a:buFont typeface="Arial" panose="020B0604020202020204" pitchFamily="34" charset="0"/>
              <a:buChar char="•"/>
            </a:pPr>
            <a:r>
              <a:rPr lang="en-GB" sz="600" dirty="0">
                <a:latin typeface="+mj-lt"/>
              </a:rPr>
              <a:t>Explain the physical causes of climate change (4 marks) </a:t>
            </a:r>
          </a:p>
          <a:p>
            <a:pPr marL="139303" indent="-139303">
              <a:buFont typeface="Arial" panose="020B0604020202020204" pitchFamily="34" charset="0"/>
              <a:buChar char="•"/>
            </a:pPr>
            <a:r>
              <a:rPr lang="en-GB" sz="600" dirty="0">
                <a:latin typeface="+mj-lt"/>
              </a:rPr>
              <a:t>Human impact of climate change impact our planet more. How far do you agree with the statement? (8 marks) </a:t>
            </a:r>
          </a:p>
          <a:p>
            <a:pPr marL="139303" indent="-139303">
              <a:buFont typeface="Arial" panose="020B0604020202020204" pitchFamily="34" charset="0"/>
              <a:buChar char="•"/>
            </a:pPr>
            <a:endParaRPr lang="en-GB" sz="600" dirty="0">
              <a:latin typeface="+mj-lt"/>
            </a:endParaRPr>
          </a:p>
        </p:txBody>
      </p:sp>
      <p:sp>
        <p:nvSpPr>
          <p:cNvPr id="14" name="TextBox 13">
            <a:extLst>
              <a:ext uri="{FF2B5EF4-FFF2-40B4-BE49-F238E27FC236}">
                <a16:creationId xmlns:a16="http://schemas.microsoft.com/office/drawing/2014/main" id="{BF753482-9F6A-F849-ABCD-38E85626D419}"/>
              </a:ext>
            </a:extLst>
          </p:cNvPr>
          <p:cNvSpPr txBox="1"/>
          <p:nvPr/>
        </p:nvSpPr>
        <p:spPr>
          <a:xfrm>
            <a:off x="3288976" y="69370"/>
            <a:ext cx="1983580" cy="1077218"/>
          </a:xfrm>
          <a:prstGeom prst="rect">
            <a:avLst/>
          </a:prstGeom>
          <a:noFill/>
          <a:ln>
            <a:solidFill>
              <a:srgbClr val="00B050"/>
            </a:solidFill>
          </a:ln>
        </p:spPr>
        <p:txBody>
          <a:bodyPr wrap="square" rtlCol="0">
            <a:spAutoFit/>
          </a:bodyPr>
          <a:lstStyle/>
          <a:p>
            <a:pPr algn="ctr"/>
            <a:r>
              <a:rPr lang="en-GB" sz="800" b="1" dirty="0">
                <a:latin typeface="+mj-lt"/>
              </a:rPr>
              <a:t>What are the physical causes of climate change? </a:t>
            </a:r>
          </a:p>
          <a:p>
            <a:pPr marL="171450" indent="-171450" algn="ctr">
              <a:buFont typeface="Arial" panose="020B0604020202020204" pitchFamily="34" charset="0"/>
              <a:buChar char="•"/>
            </a:pPr>
            <a:r>
              <a:rPr lang="en-GB" sz="800" dirty="0">
                <a:latin typeface="+mj-lt"/>
              </a:rPr>
              <a:t>Volcanic eruptions (release of CO₂ and aerosols)</a:t>
            </a:r>
          </a:p>
          <a:p>
            <a:pPr marL="171450" indent="-171450" algn="ctr">
              <a:buFont typeface="Arial" panose="020B0604020202020204" pitchFamily="34" charset="0"/>
              <a:buChar char="•"/>
            </a:pPr>
            <a:r>
              <a:rPr lang="en-GB" sz="800" dirty="0">
                <a:latin typeface="+mj-lt"/>
              </a:rPr>
              <a:t>Solar radiation variations (changes in sunspot activity)</a:t>
            </a:r>
          </a:p>
          <a:p>
            <a:pPr marL="171450" indent="-171450" algn="ctr">
              <a:buFont typeface="Arial" panose="020B0604020202020204" pitchFamily="34" charset="0"/>
              <a:buChar char="•"/>
            </a:pPr>
            <a:r>
              <a:rPr lang="en-GB" sz="800" dirty="0">
                <a:latin typeface="+mj-lt"/>
              </a:rPr>
              <a:t>Orbital changes (Milankovitch cycles</a:t>
            </a:r>
          </a:p>
          <a:p>
            <a:pPr algn="ctr"/>
            <a:endParaRPr lang="en-GB" sz="800" b="1" dirty="0">
              <a:latin typeface="+mj-lt"/>
            </a:endParaRPr>
          </a:p>
        </p:txBody>
      </p:sp>
      <p:sp>
        <p:nvSpPr>
          <p:cNvPr id="24" name="Rectangle 23">
            <a:extLst>
              <a:ext uri="{FF2B5EF4-FFF2-40B4-BE49-F238E27FC236}">
                <a16:creationId xmlns:a16="http://schemas.microsoft.com/office/drawing/2014/main" id="{1F3FDBF2-144A-FA43-B61B-EBB296DD2B98}"/>
              </a:ext>
            </a:extLst>
          </p:cNvPr>
          <p:cNvSpPr/>
          <p:nvPr/>
        </p:nvSpPr>
        <p:spPr>
          <a:xfrm>
            <a:off x="8055430" y="5015136"/>
            <a:ext cx="1859752" cy="1870038"/>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12E749F0-B343-D44A-BFFC-94C6E9AA5DE4}"/>
              </a:ext>
            </a:extLst>
          </p:cNvPr>
          <p:cNvSpPr/>
          <p:nvPr/>
        </p:nvSpPr>
        <p:spPr>
          <a:xfrm>
            <a:off x="7280312" y="73456"/>
            <a:ext cx="2616292" cy="1200329"/>
          </a:xfrm>
          <a:prstGeom prst="rect">
            <a:avLst/>
          </a:prstGeom>
          <a:ln>
            <a:solidFill>
              <a:srgbClr val="00B050"/>
            </a:solidFill>
          </a:ln>
        </p:spPr>
        <p:txBody>
          <a:bodyPr wrap="square">
            <a:spAutoFit/>
          </a:bodyPr>
          <a:lstStyle/>
          <a:p>
            <a:pPr algn="ctr"/>
            <a:r>
              <a:rPr lang="en-GB" sz="800" b="1" dirty="0">
                <a:latin typeface="+mj-lt"/>
              </a:rPr>
              <a:t>Evidence of climate change includes</a:t>
            </a:r>
            <a:r>
              <a:rPr lang="en-GB" sz="800" dirty="0">
                <a:latin typeface="+mj-lt"/>
              </a:rPr>
              <a:t>:</a:t>
            </a:r>
          </a:p>
          <a:p>
            <a:pPr marL="171450" indent="-171450">
              <a:buFont typeface="Arial" panose="020B0604020202020204" pitchFamily="34" charset="0"/>
              <a:buChar char="•"/>
            </a:pPr>
            <a:r>
              <a:rPr lang="en-GB" sz="800" dirty="0">
                <a:latin typeface="+mj-lt"/>
              </a:rPr>
              <a:t>Rising global temperatures (average increase of ~1.1°C since pre-industrial times)</a:t>
            </a:r>
          </a:p>
          <a:p>
            <a:pPr marL="171450" indent="-171450">
              <a:buFont typeface="Arial" panose="020B0604020202020204" pitchFamily="34" charset="0"/>
              <a:buChar char="•"/>
            </a:pPr>
            <a:r>
              <a:rPr lang="en-GB" sz="800" dirty="0">
                <a:latin typeface="+mj-lt"/>
              </a:rPr>
              <a:t>Melting glaciers and ice sheets (Greenland, Antarctica)</a:t>
            </a:r>
          </a:p>
          <a:p>
            <a:pPr marL="171450" indent="-171450">
              <a:buFont typeface="Arial" panose="020B0604020202020204" pitchFamily="34" charset="0"/>
              <a:buChar char="•"/>
            </a:pPr>
            <a:r>
              <a:rPr lang="en-GB" sz="800" dirty="0">
                <a:latin typeface="+mj-lt"/>
              </a:rPr>
              <a:t>Sea level rise (about 20 cm since 1900)</a:t>
            </a:r>
          </a:p>
          <a:p>
            <a:pPr marL="171450" indent="-171450">
              <a:buFont typeface="Arial" panose="020B0604020202020204" pitchFamily="34" charset="0"/>
              <a:buChar char="•"/>
            </a:pPr>
            <a:r>
              <a:rPr lang="en-GB" sz="800" dirty="0">
                <a:latin typeface="+mj-lt"/>
              </a:rPr>
              <a:t>More extreme weather events (heatwaves, hurricanes)</a:t>
            </a:r>
          </a:p>
          <a:p>
            <a:pPr marL="171450" indent="-171450">
              <a:buFont typeface="Arial" panose="020B0604020202020204" pitchFamily="34" charset="0"/>
              <a:buChar char="•"/>
            </a:pPr>
            <a:r>
              <a:rPr lang="en-GB" sz="800" dirty="0">
                <a:latin typeface="+mj-lt"/>
              </a:rPr>
              <a:t>Ocean acidification (due to CO₂ absorption)Shifts in ecosystems (species migration, coral bleaching)</a:t>
            </a:r>
          </a:p>
          <a:p>
            <a:pPr marL="171450" indent="-171450">
              <a:buFont typeface="Arial" panose="020B0604020202020204" pitchFamily="34" charset="0"/>
              <a:buChar char="•"/>
            </a:pPr>
            <a:r>
              <a:rPr lang="en-GB" sz="800" dirty="0">
                <a:latin typeface="+mj-lt"/>
              </a:rPr>
              <a:t>Tree rings and ice cores. </a:t>
            </a:r>
          </a:p>
        </p:txBody>
      </p:sp>
      <p:sp>
        <p:nvSpPr>
          <p:cNvPr id="32" name="Rectangle 31">
            <a:extLst>
              <a:ext uri="{FF2B5EF4-FFF2-40B4-BE49-F238E27FC236}">
                <a16:creationId xmlns:a16="http://schemas.microsoft.com/office/drawing/2014/main" id="{70995E35-CA13-4440-98C2-EF28300CE9CC}"/>
              </a:ext>
            </a:extLst>
          </p:cNvPr>
          <p:cNvSpPr/>
          <p:nvPr/>
        </p:nvSpPr>
        <p:spPr>
          <a:xfrm>
            <a:off x="7817772" y="1273570"/>
            <a:ext cx="2095046" cy="2819753"/>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3B0E6CC2-7431-2F45-926F-D1980756437D}"/>
              </a:ext>
            </a:extLst>
          </p:cNvPr>
          <p:cNvSpPr/>
          <p:nvPr/>
        </p:nvSpPr>
        <p:spPr>
          <a:xfrm>
            <a:off x="3193724" y="8231"/>
            <a:ext cx="6708639" cy="1246702"/>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extLst>
              <a:ext uri="{FF2B5EF4-FFF2-40B4-BE49-F238E27FC236}">
                <a16:creationId xmlns:a16="http://schemas.microsoft.com/office/drawing/2014/main" id="{9AFC5CE0-70BD-1941-A6F3-6F373FAD545A}"/>
              </a:ext>
            </a:extLst>
          </p:cNvPr>
          <p:cNvSpPr/>
          <p:nvPr/>
        </p:nvSpPr>
        <p:spPr>
          <a:xfrm>
            <a:off x="4854482" y="5123595"/>
            <a:ext cx="3251747" cy="1738938"/>
          </a:xfrm>
          <a:prstGeom prst="rect">
            <a:avLst/>
          </a:prstGeom>
        </p:spPr>
        <p:txBody>
          <a:bodyPr wrap="square">
            <a:spAutoFit/>
          </a:bodyPr>
          <a:lstStyle/>
          <a:p>
            <a:pPr algn="ctr"/>
            <a:r>
              <a:rPr lang="en-GB" sz="800" b="1" dirty="0">
                <a:latin typeface="+mj-lt"/>
              </a:rPr>
              <a:t>Global Change in Water Supply–</a:t>
            </a:r>
          </a:p>
          <a:p>
            <a:pPr marL="171450" indent="-171450">
              <a:buFont typeface="Arial" panose="020B0604020202020204" pitchFamily="34" charset="0"/>
              <a:buChar char="•"/>
            </a:pPr>
            <a:r>
              <a:rPr lang="en-GB" sz="900" dirty="0">
                <a:latin typeface="+mj-lt"/>
              </a:rPr>
              <a:t>Glacier and snow melt reducing long-term freshwater availability.</a:t>
            </a:r>
          </a:p>
          <a:p>
            <a:pPr marL="171450" indent="-171450">
              <a:buFont typeface="Arial" panose="020B0604020202020204" pitchFamily="34" charset="0"/>
              <a:buChar char="•"/>
            </a:pPr>
            <a:r>
              <a:rPr lang="en-GB" sz="900" dirty="0">
                <a:latin typeface="+mj-lt"/>
              </a:rPr>
              <a:t>Droughts becoming more frequent, lowering river and reservoir levels.</a:t>
            </a:r>
          </a:p>
          <a:p>
            <a:pPr marL="171450" indent="-171450">
              <a:buFont typeface="Arial" panose="020B0604020202020204" pitchFamily="34" charset="0"/>
              <a:buChar char="•"/>
            </a:pPr>
            <a:r>
              <a:rPr lang="en-GB" sz="900" dirty="0">
                <a:latin typeface="+mj-lt"/>
              </a:rPr>
              <a:t>Altered rainfall patterns causing water scarcity in some regions and flooding in others.</a:t>
            </a:r>
          </a:p>
          <a:p>
            <a:pPr marL="171450" indent="-171450">
              <a:buFont typeface="Arial" panose="020B0604020202020204" pitchFamily="34" charset="0"/>
              <a:buChar char="•"/>
            </a:pPr>
            <a:r>
              <a:rPr lang="en-GB" sz="900" dirty="0">
                <a:latin typeface="+mj-lt"/>
              </a:rPr>
              <a:t>Saltwater intrusion into coastal aquifers due to rising sea levels.</a:t>
            </a:r>
          </a:p>
          <a:p>
            <a:pPr marL="171450" indent="-171450">
              <a:buFont typeface="Arial" panose="020B0604020202020204" pitchFamily="34" charset="0"/>
              <a:buChar char="•"/>
            </a:pPr>
            <a:r>
              <a:rPr lang="en-GB" sz="900" dirty="0">
                <a:latin typeface="+mj-lt"/>
              </a:rPr>
              <a:t>Decreased groundwater recharge from prolonged dry periods</a:t>
            </a:r>
          </a:p>
          <a:p>
            <a:pPr marL="171450" indent="-171450">
              <a:buFont typeface="Arial" panose="020B0604020202020204" pitchFamily="34" charset="0"/>
              <a:buChar char="•"/>
            </a:pPr>
            <a:r>
              <a:rPr lang="en-GB" sz="900" dirty="0">
                <a:latin typeface="+mj-lt"/>
              </a:rPr>
              <a:t>.Water quality degradation from higher temperatures and pollution</a:t>
            </a:r>
          </a:p>
        </p:txBody>
      </p:sp>
      <p:sp>
        <p:nvSpPr>
          <p:cNvPr id="58" name="Rectangle 57">
            <a:extLst>
              <a:ext uri="{FF2B5EF4-FFF2-40B4-BE49-F238E27FC236}">
                <a16:creationId xmlns:a16="http://schemas.microsoft.com/office/drawing/2014/main" id="{9BB1CA96-E8DC-344D-8039-FFC6E9D879A5}"/>
              </a:ext>
            </a:extLst>
          </p:cNvPr>
          <p:cNvSpPr/>
          <p:nvPr/>
        </p:nvSpPr>
        <p:spPr>
          <a:xfrm>
            <a:off x="4854483" y="5111655"/>
            <a:ext cx="3200946" cy="1770422"/>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2" name="Graphic 61" descr="Fish">
            <a:extLst>
              <a:ext uri="{FF2B5EF4-FFF2-40B4-BE49-F238E27FC236}">
                <a16:creationId xmlns:a16="http://schemas.microsoft.com/office/drawing/2014/main" id="{36D73DB5-F52E-4645-B445-443D267C84C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0004042">
            <a:off x="4950889" y="5083310"/>
            <a:ext cx="346548" cy="346548"/>
          </a:xfrm>
          <a:prstGeom prst="rect">
            <a:avLst/>
          </a:prstGeom>
        </p:spPr>
      </p:pic>
      <p:sp>
        <p:nvSpPr>
          <p:cNvPr id="65" name="Rectangle 64">
            <a:extLst>
              <a:ext uri="{FF2B5EF4-FFF2-40B4-BE49-F238E27FC236}">
                <a16:creationId xmlns:a16="http://schemas.microsoft.com/office/drawing/2014/main" id="{49E012E5-0B2E-8749-9109-F846E51537DA}"/>
              </a:ext>
            </a:extLst>
          </p:cNvPr>
          <p:cNvSpPr/>
          <p:nvPr/>
        </p:nvSpPr>
        <p:spPr>
          <a:xfrm>
            <a:off x="3436678" y="2993590"/>
            <a:ext cx="2177547" cy="215444"/>
          </a:xfrm>
          <a:prstGeom prst="rect">
            <a:avLst/>
          </a:prstGeom>
        </p:spPr>
        <p:txBody>
          <a:bodyPr wrap="square">
            <a:spAutoFit/>
          </a:bodyPr>
          <a:lstStyle/>
          <a:p>
            <a:pPr algn="ctr"/>
            <a:r>
              <a:rPr lang="en-GB" sz="800" b="1" dirty="0"/>
              <a:t>Climate Change in UK: </a:t>
            </a:r>
          </a:p>
        </p:txBody>
      </p:sp>
      <p:sp>
        <p:nvSpPr>
          <p:cNvPr id="67" name="TextBox 66">
            <a:extLst>
              <a:ext uri="{FF2B5EF4-FFF2-40B4-BE49-F238E27FC236}">
                <a16:creationId xmlns:a16="http://schemas.microsoft.com/office/drawing/2014/main" id="{2885A836-73EB-C949-AF8E-A69D9004348B}"/>
              </a:ext>
            </a:extLst>
          </p:cNvPr>
          <p:cNvSpPr txBox="1"/>
          <p:nvPr/>
        </p:nvSpPr>
        <p:spPr>
          <a:xfrm>
            <a:off x="3327464" y="3441534"/>
            <a:ext cx="2955306" cy="584775"/>
          </a:xfrm>
          <a:prstGeom prst="rect">
            <a:avLst/>
          </a:prstGeom>
          <a:noFill/>
        </p:spPr>
        <p:txBody>
          <a:bodyPr wrap="square" rtlCol="0">
            <a:spAutoFit/>
          </a:bodyPr>
          <a:lstStyle/>
          <a:p>
            <a:r>
              <a:rPr lang="en-GB" sz="800" dirty="0">
                <a:latin typeface="+mj-lt"/>
              </a:rPr>
              <a:t>Short term impacts:</a:t>
            </a:r>
          </a:p>
          <a:p>
            <a:pPr marL="285750" indent="-285750">
              <a:buFontTx/>
              <a:buChar char="-"/>
            </a:pPr>
            <a:r>
              <a:rPr lang="en-GB" sz="800" dirty="0">
                <a:latin typeface="+mj-lt"/>
              </a:rPr>
              <a:t>Food price increase</a:t>
            </a:r>
          </a:p>
          <a:p>
            <a:pPr marL="285750" indent="-285750">
              <a:buFontTx/>
              <a:buChar char="-"/>
            </a:pPr>
            <a:r>
              <a:rPr lang="en-GB" sz="800" dirty="0">
                <a:latin typeface="+mj-lt"/>
              </a:rPr>
              <a:t>Increase in flash flooding</a:t>
            </a:r>
          </a:p>
          <a:p>
            <a:pPr marL="285750" indent="-285750">
              <a:buFontTx/>
              <a:buChar char="-"/>
            </a:pPr>
            <a:r>
              <a:rPr lang="en-GB" sz="800" dirty="0">
                <a:latin typeface="+mj-lt"/>
              </a:rPr>
              <a:t>More extreme weather events (</a:t>
            </a:r>
            <a:r>
              <a:rPr lang="en-GB" sz="800" dirty="0" err="1">
                <a:latin typeface="+mj-lt"/>
              </a:rPr>
              <a:t>eg</a:t>
            </a:r>
            <a:r>
              <a:rPr lang="en-GB" sz="800" dirty="0">
                <a:latin typeface="+mj-lt"/>
              </a:rPr>
              <a:t>: 2003 heatwave)</a:t>
            </a:r>
          </a:p>
        </p:txBody>
      </p:sp>
      <p:sp>
        <p:nvSpPr>
          <p:cNvPr id="122" name="TextBox 121">
            <a:extLst>
              <a:ext uri="{FF2B5EF4-FFF2-40B4-BE49-F238E27FC236}">
                <a16:creationId xmlns:a16="http://schemas.microsoft.com/office/drawing/2014/main" id="{0FA44C63-D0C2-5042-9411-4B019BABE345}"/>
              </a:ext>
            </a:extLst>
          </p:cNvPr>
          <p:cNvSpPr txBox="1"/>
          <p:nvPr/>
        </p:nvSpPr>
        <p:spPr>
          <a:xfrm>
            <a:off x="3304371" y="4089070"/>
            <a:ext cx="3001492" cy="1077218"/>
          </a:xfrm>
          <a:prstGeom prst="rect">
            <a:avLst/>
          </a:prstGeom>
          <a:noFill/>
        </p:spPr>
        <p:txBody>
          <a:bodyPr wrap="square" rtlCol="0">
            <a:spAutoFit/>
          </a:bodyPr>
          <a:lstStyle/>
          <a:p>
            <a:r>
              <a:rPr lang="en-GB" sz="800" dirty="0">
                <a:latin typeface="+mj-lt"/>
              </a:rPr>
              <a:t>Long term impacts:</a:t>
            </a:r>
          </a:p>
          <a:p>
            <a:pPr marL="285750" indent="-285750">
              <a:buFontTx/>
              <a:buChar char="-"/>
            </a:pPr>
            <a:r>
              <a:rPr lang="en-GB" sz="800" dirty="0">
                <a:latin typeface="+mj-lt"/>
              </a:rPr>
              <a:t>Economic cost of flooding could rise from £1 billion to £27 billion in 2080</a:t>
            </a:r>
          </a:p>
          <a:p>
            <a:pPr marL="285750" indent="-285750">
              <a:buFontTx/>
              <a:buChar char="-"/>
            </a:pPr>
            <a:r>
              <a:rPr lang="en-GB" sz="800" dirty="0">
                <a:latin typeface="+mj-lt"/>
              </a:rPr>
              <a:t>Severe water shortages by 2050 2.5x  greater demand than </a:t>
            </a:r>
          </a:p>
          <a:p>
            <a:r>
              <a:rPr lang="en-GB" sz="800" dirty="0">
                <a:latin typeface="+mj-lt"/>
              </a:rPr>
              <a:t>Supply.</a:t>
            </a:r>
          </a:p>
          <a:p>
            <a:pPr marL="285750" indent="-285750">
              <a:buFontTx/>
              <a:buChar char="-"/>
            </a:pPr>
            <a:r>
              <a:rPr lang="en-GB" sz="800" dirty="0">
                <a:latin typeface="+mj-lt"/>
              </a:rPr>
              <a:t>2 metre sea level rise on UK coasts by 2080. </a:t>
            </a:r>
          </a:p>
          <a:p>
            <a:pPr marL="285750" indent="-285750">
              <a:buFontTx/>
              <a:buChar char="-"/>
            </a:pPr>
            <a:endParaRPr lang="en-GB" sz="800" dirty="0">
              <a:latin typeface="+mj-lt"/>
            </a:endParaRPr>
          </a:p>
          <a:p>
            <a:pPr marL="285750" indent="-285750">
              <a:buFontTx/>
              <a:buChar char="-"/>
            </a:pPr>
            <a:endParaRPr lang="en-GB" sz="800" dirty="0">
              <a:latin typeface="+mj-lt"/>
            </a:endParaRPr>
          </a:p>
        </p:txBody>
      </p:sp>
      <p:sp>
        <p:nvSpPr>
          <p:cNvPr id="70" name="Rectangle 69">
            <a:extLst>
              <a:ext uri="{FF2B5EF4-FFF2-40B4-BE49-F238E27FC236}">
                <a16:creationId xmlns:a16="http://schemas.microsoft.com/office/drawing/2014/main" id="{097CA365-3590-D447-8644-6DE507E83608}"/>
              </a:ext>
            </a:extLst>
          </p:cNvPr>
          <p:cNvSpPr/>
          <p:nvPr/>
        </p:nvSpPr>
        <p:spPr>
          <a:xfrm>
            <a:off x="3262854" y="3008027"/>
            <a:ext cx="2918479" cy="2045578"/>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71">
            <a:extLst>
              <a:ext uri="{FF2B5EF4-FFF2-40B4-BE49-F238E27FC236}">
                <a16:creationId xmlns:a16="http://schemas.microsoft.com/office/drawing/2014/main" id="{5E1CB485-CE33-7D49-921B-E44A0861DE04}"/>
              </a:ext>
            </a:extLst>
          </p:cNvPr>
          <p:cNvSpPr/>
          <p:nvPr/>
        </p:nvSpPr>
        <p:spPr>
          <a:xfrm>
            <a:off x="3298967" y="3193590"/>
            <a:ext cx="2899312" cy="338554"/>
          </a:xfrm>
          <a:prstGeom prst="rect">
            <a:avLst/>
          </a:prstGeom>
        </p:spPr>
        <p:txBody>
          <a:bodyPr wrap="square">
            <a:spAutoFit/>
          </a:bodyPr>
          <a:lstStyle/>
          <a:p>
            <a:pPr algn="ctr"/>
            <a:r>
              <a:rPr lang="en-GB" sz="800" dirty="0">
                <a:latin typeface="+mj-lt"/>
              </a:rPr>
              <a:t>A warmer atmosphere will mean the air masses over the oceans will have greater moisture content. </a:t>
            </a:r>
          </a:p>
        </p:txBody>
      </p:sp>
      <p:sp>
        <p:nvSpPr>
          <p:cNvPr id="107" name="Rectangle 106">
            <a:extLst>
              <a:ext uri="{FF2B5EF4-FFF2-40B4-BE49-F238E27FC236}">
                <a16:creationId xmlns:a16="http://schemas.microsoft.com/office/drawing/2014/main" id="{4D74023A-B8F4-8544-8368-854057FB737B}"/>
              </a:ext>
            </a:extLst>
          </p:cNvPr>
          <p:cNvSpPr/>
          <p:nvPr/>
        </p:nvSpPr>
        <p:spPr>
          <a:xfrm>
            <a:off x="-4613" y="5045800"/>
            <a:ext cx="3279154" cy="1812199"/>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 name="TextBox 113">
            <a:extLst>
              <a:ext uri="{FF2B5EF4-FFF2-40B4-BE49-F238E27FC236}">
                <a16:creationId xmlns:a16="http://schemas.microsoft.com/office/drawing/2014/main" id="{06C8486C-24E9-6F48-9CEA-BCD798CF9CF3}"/>
              </a:ext>
            </a:extLst>
          </p:cNvPr>
          <p:cNvSpPr txBox="1"/>
          <p:nvPr/>
        </p:nvSpPr>
        <p:spPr>
          <a:xfrm>
            <a:off x="6095995" y="1276473"/>
            <a:ext cx="1759278" cy="461665"/>
          </a:xfrm>
          <a:prstGeom prst="rect">
            <a:avLst/>
          </a:prstGeom>
          <a:noFill/>
        </p:spPr>
        <p:txBody>
          <a:bodyPr wrap="square" rtlCol="0">
            <a:spAutoFit/>
          </a:bodyPr>
          <a:lstStyle/>
          <a:p>
            <a:pPr algn="ctr"/>
            <a:r>
              <a:rPr lang="en-GB" sz="800" b="1" dirty="0">
                <a:latin typeface="+mj-lt"/>
              </a:rPr>
              <a:t>How can we respond to climate change?</a:t>
            </a:r>
          </a:p>
          <a:p>
            <a:pPr algn="ctr"/>
            <a:endParaRPr lang="en-GB" sz="800" b="1" dirty="0">
              <a:latin typeface="+mj-lt"/>
            </a:endParaRPr>
          </a:p>
        </p:txBody>
      </p:sp>
      <p:sp>
        <p:nvSpPr>
          <p:cNvPr id="115" name="TextBox 114">
            <a:extLst>
              <a:ext uri="{FF2B5EF4-FFF2-40B4-BE49-F238E27FC236}">
                <a16:creationId xmlns:a16="http://schemas.microsoft.com/office/drawing/2014/main" id="{7CBE8F23-AAF0-584C-87B4-7CB7DAD0A466}"/>
              </a:ext>
            </a:extLst>
          </p:cNvPr>
          <p:cNvSpPr txBox="1"/>
          <p:nvPr/>
        </p:nvSpPr>
        <p:spPr>
          <a:xfrm>
            <a:off x="6170021" y="3207243"/>
            <a:ext cx="1759278" cy="1692771"/>
          </a:xfrm>
          <a:prstGeom prst="rect">
            <a:avLst/>
          </a:prstGeom>
          <a:noFill/>
        </p:spPr>
        <p:txBody>
          <a:bodyPr wrap="square" rtlCol="0">
            <a:spAutoFit/>
          </a:bodyPr>
          <a:lstStyle/>
          <a:p>
            <a:r>
              <a:rPr lang="en-GB" sz="800" b="1" dirty="0">
                <a:latin typeface="+mj-lt"/>
              </a:rPr>
              <a:t>Adaptation</a:t>
            </a:r>
            <a:r>
              <a:rPr lang="en-GB" sz="800" dirty="0">
                <a:latin typeface="+mj-lt"/>
              </a:rPr>
              <a:t> - Responds to the impact of climate change and tries to make populations less vulnerable.  </a:t>
            </a:r>
          </a:p>
          <a:p>
            <a:r>
              <a:rPr lang="en-GB" sz="800" dirty="0">
                <a:solidFill>
                  <a:schemeClr val="accent6"/>
                </a:solidFill>
                <a:latin typeface="+mj-lt"/>
              </a:rPr>
              <a:t>Change in agriculture- </a:t>
            </a:r>
          </a:p>
          <a:p>
            <a:r>
              <a:rPr lang="en-GB" sz="800" dirty="0">
                <a:solidFill>
                  <a:schemeClr val="accent6"/>
                </a:solidFill>
                <a:latin typeface="+mj-lt"/>
              </a:rPr>
              <a:t>-</a:t>
            </a:r>
            <a:r>
              <a:rPr lang="en-GB" sz="800" dirty="0">
                <a:latin typeface="+mj-lt"/>
              </a:rPr>
              <a:t>Move location of farming </a:t>
            </a:r>
          </a:p>
          <a:p>
            <a:r>
              <a:rPr lang="en-GB" sz="800" dirty="0">
                <a:latin typeface="+mj-lt"/>
              </a:rPr>
              <a:t>-Drought efficient crops</a:t>
            </a:r>
          </a:p>
          <a:p>
            <a:r>
              <a:rPr lang="en-GB" sz="800" dirty="0">
                <a:solidFill>
                  <a:schemeClr val="accent5"/>
                </a:solidFill>
                <a:latin typeface="+mj-lt"/>
              </a:rPr>
              <a:t>Manage water supply – </a:t>
            </a:r>
          </a:p>
          <a:p>
            <a:r>
              <a:rPr lang="en-GB" sz="800" dirty="0">
                <a:latin typeface="+mj-lt"/>
              </a:rPr>
              <a:t>-Increase supply </a:t>
            </a:r>
          </a:p>
          <a:p>
            <a:r>
              <a:rPr lang="en-GB" sz="800" dirty="0">
                <a:latin typeface="+mj-lt"/>
              </a:rPr>
              <a:t>- Water efficient devices</a:t>
            </a:r>
          </a:p>
          <a:p>
            <a:r>
              <a:rPr lang="en-GB" sz="800" dirty="0">
                <a:solidFill>
                  <a:schemeClr val="accent4"/>
                </a:solidFill>
                <a:latin typeface="+mj-lt"/>
              </a:rPr>
              <a:t>Reduce risk of sea level – </a:t>
            </a:r>
          </a:p>
          <a:p>
            <a:r>
              <a:rPr lang="en-GB" sz="800" dirty="0">
                <a:solidFill>
                  <a:srgbClr val="7030A0"/>
                </a:solidFill>
                <a:latin typeface="+mj-lt"/>
              </a:rPr>
              <a:t>- </a:t>
            </a:r>
            <a:r>
              <a:rPr lang="en-GB" sz="800" dirty="0">
                <a:latin typeface="+mj-lt"/>
              </a:rPr>
              <a:t>Thames Barrier to stop water entering </a:t>
            </a:r>
          </a:p>
          <a:p>
            <a:r>
              <a:rPr lang="en-GB" sz="800" dirty="0">
                <a:latin typeface="+mj-lt"/>
              </a:rPr>
              <a:t>- Build homes on stilts</a:t>
            </a:r>
          </a:p>
        </p:txBody>
      </p:sp>
      <p:sp>
        <p:nvSpPr>
          <p:cNvPr id="116" name="Rectangle 115">
            <a:extLst>
              <a:ext uri="{FF2B5EF4-FFF2-40B4-BE49-F238E27FC236}">
                <a16:creationId xmlns:a16="http://schemas.microsoft.com/office/drawing/2014/main" id="{588DF8FE-62F0-A54F-B32A-E2C2E8F42CA2}"/>
              </a:ext>
            </a:extLst>
          </p:cNvPr>
          <p:cNvSpPr/>
          <p:nvPr/>
        </p:nvSpPr>
        <p:spPr>
          <a:xfrm>
            <a:off x="6170021" y="1254933"/>
            <a:ext cx="1630493" cy="3793795"/>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0" name="TextBox 149">
            <a:extLst>
              <a:ext uri="{FF2B5EF4-FFF2-40B4-BE49-F238E27FC236}">
                <a16:creationId xmlns:a16="http://schemas.microsoft.com/office/drawing/2014/main" id="{DF15B7B0-B60D-7043-A64B-BA5714FBBD04}"/>
              </a:ext>
            </a:extLst>
          </p:cNvPr>
          <p:cNvSpPr txBox="1"/>
          <p:nvPr/>
        </p:nvSpPr>
        <p:spPr>
          <a:xfrm>
            <a:off x="4614" y="5033716"/>
            <a:ext cx="1219724" cy="1938992"/>
          </a:xfrm>
          <a:prstGeom prst="rect">
            <a:avLst/>
          </a:prstGeom>
          <a:noFill/>
        </p:spPr>
        <p:txBody>
          <a:bodyPr wrap="square" rtlCol="0">
            <a:spAutoFit/>
          </a:bodyPr>
          <a:lstStyle/>
          <a:p>
            <a:r>
              <a:rPr lang="en-GB" sz="800" b="1" dirty="0">
                <a:latin typeface="+mj-lt"/>
              </a:rPr>
              <a:t>Green House Effect:</a:t>
            </a:r>
          </a:p>
          <a:p>
            <a:r>
              <a:rPr lang="en-GB" sz="800" dirty="0">
                <a:latin typeface="+mj-lt"/>
              </a:rPr>
              <a:t>The greenhouse effect is the process where greenhouse gases in Earth’s atmosphere trap heat from the sun, preventing it from escaping back into space. This natural phenomenon keeps Earth warm, but excess gases cause global warming.</a:t>
            </a:r>
          </a:p>
          <a:p>
            <a:endParaRPr lang="en-GB" sz="800" b="1" dirty="0">
              <a:latin typeface="+mj-lt"/>
            </a:endParaRPr>
          </a:p>
          <a:p>
            <a:endParaRPr lang="en-GB" sz="800" b="1" dirty="0">
              <a:latin typeface="+mj-lt"/>
            </a:endParaRPr>
          </a:p>
        </p:txBody>
      </p:sp>
      <p:sp>
        <p:nvSpPr>
          <p:cNvPr id="155" name="Rectangle 154">
            <a:extLst>
              <a:ext uri="{FF2B5EF4-FFF2-40B4-BE49-F238E27FC236}">
                <a16:creationId xmlns:a16="http://schemas.microsoft.com/office/drawing/2014/main" id="{439F6339-D285-3A48-B590-75E3418C7411}"/>
              </a:ext>
            </a:extLst>
          </p:cNvPr>
          <p:cNvSpPr/>
          <p:nvPr/>
        </p:nvSpPr>
        <p:spPr>
          <a:xfrm>
            <a:off x="6188675" y="1547478"/>
            <a:ext cx="1691917" cy="1815882"/>
          </a:xfrm>
          <a:prstGeom prst="rect">
            <a:avLst/>
          </a:prstGeom>
        </p:spPr>
        <p:txBody>
          <a:bodyPr wrap="square">
            <a:spAutoFit/>
          </a:bodyPr>
          <a:lstStyle/>
          <a:p>
            <a:r>
              <a:rPr lang="en-GB" sz="800" b="1" dirty="0">
                <a:latin typeface="+mj-lt"/>
              </a:rPr>
              <a:t>Mitigation</a:t>
            </a:r>
            <a:r>
              <a:rPr lang="en-GB" sz="800" dirty="0">
                <a:latin typeface="+mj-lt"/>
              </a:rPr>
              <a:t> - reduce or prevent greenhouse gases.</a:t>
            </a:r>
          </a:p>
          <a:p>
            <a:r>
              <a:rPr lang="en-GB" sz="800" dirty="0">
                <a:solidFill>
                  <a:srgbClr val="FF2F92"/>
                </a:solidFill>
                <a:latin typeface="+mj-lt"/>
              </a:rPr>
              <a:t>Carbon Capture - </a:t>
            </a:r>
          </a:p>
          <a:p>
            <a:r>
              <a:rPr lang="en-GB" sz="800" dirty="0">
                <a:latin typeface="+mj-lt"/>
              </a:rPr>
              <a:t>- capturing CO</a:t>
            </a:r>
            <a:r>
              <a:rPr lang="en-GB" sz="800" baseline="-25000" dirty="0">
                <a:latin typeface="+mj-lt"/>
              </a:rPr>
              <a:t>2 </a:t>
            </a:r>
            <a:r>
              <a:rPr lang="en-GB" sz="800" dirty="0">
                <a:latin typeface="+mj-lt"/>
              </a:rPr>
              <a:t>released by industry or through burning fossil fuels and storing it safely underground. </a:t>
            </a:r>
          </a:p>
          <a:p>
            <a:r>
              <a:rPr lang="en-GB" sz="800" dirty="0">
                <a:solidFill>
                  <a:schemeClr val="accent2"/>
                </a:solidFill>
                <a:latin typeface="+mj-lt"/>
              </a:rPr>
              <a:t>Afforestation – </a:t>
            </a:r>
          </a:p>
          <a:p>
            <a:r>
              <a:rPr lang="en-GB" sz="800" dirty="0">
                <a:solidFill>
                  <a:schemeClr val="accent2"/>
                </a:solidFill>
                <a:latin typeface="+mj-lt"/>
              </a:rPr>
              <a:t>- </a:t>
            </a:r>
            <a:r>
              <a:rPr lang="en-GB" sz="800" dirty="0">
                <a:latin typeface="+mj-lt"/>
              </a:rPr>
              <a:t>73 million trees in the Brazilian Amazon by 2023. </a:t>
            </a:r>
          </a:p>
          <a:p>
            <a:r>
              <a:rPr lang="en-GB" sz="800" dirty="0">
                <a:solidFill>
                  <a:srgbClr val="7030A0"/>
                </a:solidFill>
                <a:latin typeface="+mj-lt"/>
              </a:rPr>
              <a:t>International Agreements – </a:t>
            </a:r>
          </a:p>
          <a:p>
            <a:r>
              <a:rPr lang="en-GB" sz="800" dirty="0">
                <a:latin typeface="+mj-lt"/>
              </a:rPr>
              <a:t>- Paris Climate Agreement with the aim to keep increase in temperatures below 2</a:t>
            </a:r>
            <a:r>
              <a:rPr lang="en-GB" sz="800" baseline="30000" dirty="0">
                <a:latin typeface="+mj-lt"/>
              </a:rPr>
              <a:t>o</a:t>
            </a:r>
            <a:r>
              <a:rPr lang="en-GB" sz="800" dirty="0">
                <a:latin typeface="+mj-lt"/>
              </a:rPr>
              <a:t>c. </a:t>
            </a:r>
          </a:p>
          <a:p>
            <a:endParaRPr lang="en-GB" sz="800" dirty="0">
              <a:latin typeface="+mj-lt"/>
            </a:endParaRPr>
          </a:p>
        </p:txBody>
      </p:sp>
      <p:sp>
        <p:nvSpPr>
          <p:cNvPr id="156" name="Rectangle 155">
            <a:extLst>
              <a:ext uri="{FF2B5EF4-FFF2-40B4-BE49-F238E27FC236}">
                <a16:creationId xmlns:a16="http://schemas.microsoft.com/office/drawing/2014/main" id="{57469F3A-050D-344C-BB11-C6AC7D22253E}"/>
              </a:ext>
            </a:extLst>
          </p:cNvPr>
          <p:cNvSpPr/>
          <p:nvPr/>
        </p:nvSpPr>
        <p:spPr>
          <a:xfrm>
            <a:off x="3251167" y="5048728"/>
            <a:ext cx="1618963" cy="954107"/>
          </a:xfrm>
          <a:prstGeom prst="rect">
            <a:avLst/>
          </a:prstGeom>
        </p:spPr>
        <p:txBody>
          <a:bodyPr wrap="square">
            <a:spAutoFit/>
          </a:bodyPr>
          <a:lstStyle/>
          <a:p>
            <a:pPr algn="ctr"/>
            <a:r>
              <a:rPr lang="en-GB" sz="800" b="1" dirty="0">
                <a:latin typeface="+mj-lt"/>
              </a:rPr>
              <a:t>Sustainable Tourism –</a:t>
            </a:r>
          </a:p>
          <a:p>
            <a:r>
              <a:rPr lang="en-GB" sz="800" dirty="0">
                <a:solidFill>
                  <a:schemeClr val="accent5"/>
                </a:solidFill>
                <a:latin typeface="+mj-lt"/>
              </a:rPr>
              <a:t>Ethical Tourism </a:t>
            </a:r>
            <a:r>
              <a:rPr lang="en-GB" sz="800" dirty="0">
                <a:latin typeface="+mj-lt"/>
              </a:rPr>
              <a:t>= Needs of the locals are considered.</a:t>
            </a:r>
          </a:p>
          <a:p>
            <a:r>
              <a:rPr lang="en-GB" sz="800" dirty="0">
                <a:solidFill>
                  <a:srgbClr val="FF8AD8"/>
                </a:solidFill>
                <a:latin typeface="+mj-lt"/>
              </a:rPr>
              <a:t>Responsible Travel </a:t>
            </a:r>
            <a:r>
              <a:rPr lang="en-GB" sz="800" dirty="0">
                <a:latin typeface="+mj-lt"/>
              </a:rPr>
              <a:t>= Local families benefit economically</a:t>
            </a:r>
          </a:p>
          <a:p>
            <a:r>
              <a:rPr lang="en-GB" sz="800" dirty="0">
                <a:solidFill>
                  <a:srgbClr val="00B050"/>
                </a:solidFill>
                <a:latin typeface="+mj-lt"/>
              </a:rPr>
              <a:t>Ecotourism</a:t>
            </a:r>
            <a:r>
              <a:rPr lang="en-GB" sz="800" dirty="0">
                <a:latin typeface="+mj-lt"/>
              </a:rPr>
              <a:t> = Tourism that has a very low environmental impact</a:t>
            </a:r>
          </a:p>
        </p:txBody>
      </p:sp>
      <p:sp>
        <p:nvSpPr>
          <p:cNvPr id="157" name="Rectangle 156">
            <a:extLst>
              <a:ext uri="{FF2B5EF4-FFF2-40B4-BE49-F238E27FC236}">
                <a16:creationId xmlns:a16="http://schemas.microsoft.com/office/drawing/2014/main" id="{83128EF5-E991-DD44-A857-DB2416B2161F}"/>
              </a:ext>
            </a:extLst>
          </p:cNvPr>
          <p:cNvSpPr/>
          <p:nvPr/>
        </p:nvSpPr>
        <p:spPr>
          <a:xfrm>
            <a:off x="3246994" y="5970199"/>
            <a:ext cx="916772" cy="954107"/>
          </a:xfrm>
          <a:prstGeom prst="rect">
            <a:avLst/>
          </a:prstGeom>
        </p:spPr>
        <p:txBody>
          <a:bodyPr wrap="square">
            <a:spAutoFit/>
          </a:bodyPr>
          <a:lstStyle/>
          <a:p>
            <a:pPr marL="171450" indent="-171450">
              <a:buFont typeface=".Apple Color Emoji UI"/>
              <a:buChar char="✅"/>
            </a:pPr>
            <a:r>
              <a:rPr lang="en-GB" sz="700" dirty="0">
                <a:solidFill>
                  <a:srgbClr val="008000"/>
                </a:solidFill>
                <a:latin typeface="+mj-lt"/>
              </a:rPr>
              <a:t>Biological</a:t>
            </a:r>
          </a:p>
          <a:p>
            <a:pPr marL="171450" indent="-171450">
              <a:buFont typeface=".Apple Color Emoji UI"/>
              <a:buChar char="✅"/>
            </a:pPr>
            <a:r>
              <a:rPr lang="en-GB" sz="700" dirty="0">
                <a:solidFill>
                  <a:srgbClr val="008000"/>
                </a:solidFill>
                <a:latin typeface="+mj-lt"/>
              </a:rPr>
              <a:t>Economic improvement</a:t>
            </a:r>
          </a:p>
          <a:p>
            <a:pPr marL="171450" indent="-171450">
              <a:buFont typeface=".Apple Color Emoji UI"/>
              <a:buChar char="✅"/>
            </a:pPr>
            <a:r>
              <a:rPr lang="en-GB" sz="700" dirty="0">
                <a:solidFill>
                  <a:srgbClr val="008000"/>
                </a:solidFill>
                <a:latin typeface="+mj-lt"/>
              </a:rPr>
              <a:t>Impact on culture</a:t>
            </a:r>
          </a:p>
          <a:p>
            <a:pPr marL="171450" indent="-171450">
              <a:buFont typeface=".Apple Color Emoji UI"/>
              <a:buChar char="✅"/>
            </a:pPr>
            <a:r>
              <a:rPr lang="en-GB" sz="700" dirty="0">
                <a:solidFill>
                  <a:srgbClr val="008000"/>
                </a:solidFill>
                <a:latin typeface="+mj-lt"/>
              </a:rPr>
              <a:t>Increased environmental awareness:</a:t>
            </a:r>
          </a:p>
        </p:txBody>
      </p:sp>
      <p:sp>
        <p:nvSpPr>
          <p:cNvPr id="163" name="Rectangle 162">
            <a:extLst>
              <a:ext uri="{FF2B5EF4-FFF2-40B4-BE49-F238E27FC236}">
                <a16:creationId xmlns:a16="http://schemas.microsoft.com/office/drawing/2014/main" id="{0477410D-E64F-1E44-98E9-2C83EA368F82}"/>
              </a:ext>
            </a:extLst>
          </p:cNvPr>
          <p:cNvSpPr/>
          <p:nvPr/>
        </p:nvSpPr>
        <p:spPr>
          <a:xfrm>
            <a:off x="3993849" y="5972636"/>
            <a:ext cx="899908" cy="1061829"/>
          </a:xfrm>
          <a:prstGeom prst="rect">
            <a:avLst/>
          </a:prstGeom>
        </p:spPr>
        <p:txBody>
          <a:bodyPr wrap="square">
            <a:spAutoFit/>
          </a:bodyPr>
          <a:lstStyle/>
          <a:p>
            <a:pPr marL="171450" indent="-171450">
              <a:buFont typeface=".Apple Color Emoji UI"/>
              <a:buChar char="❌"/>
            </a:pPr>
            <a:r>
              <a:rPr lang="en-GB" sz="700" dirty="0">
                <a:solidFill>
                  <a:srgbClr val="FF0000"/>
                </a:solidFill>
                <a:latin typeface="+mj-lt"/>
              </a:rPr>
              <a:t>Threats to culture</a:t>
            </a:r>
          </a:p>
          <a:p>
            <a:pPr marL="171450" indent="-171450">
              <a:buFont typeface=".Apple Color Emoji UI"/>
              <a:buChar char="❌"/>
            </a:pPr>
            <a:r>
              <a:rPr lang="en-GB" sz="700" dirty="0">
                <a:solidFill>
                  <a:srgbClr val="FF0000"/>
                </a:solidFill>
                <a:latin typeface="+mj-lt"/>
              </a:rPr>
              <a:t>Relocation of locals</a:t>
            </a:r>
          </a:p>
          <a:p>
            <a:pPr marL="171450" indent="-171450">
              <a:buFont typeface=".Apple Color Emoji UI"/>
              <a:buChar char="❌"/>
            </a:pPr>
            <a:r>
              <a:rPr lang="en-GB" sz="700" dirty="0">
                <a:solidFill>
                  <a:srgbClr val="FF0000"/>
                </a:solidFill>
                <a:latin typeface="+mj-lt"/>
              </a:rPr>
              <a:t>Ecosystem degradation</a:t>
            </a:r>
          </a:p>
          <a:p>
            <a:pPr marL="171450" indent="-171450">
              <a:buFont typeface=".Apple Color Emoji UI"/>
              <a:buChar char="❌"/>
            </a:pPr>
            <a:r>
              <a:rPr lang="en-GB" sz="700" dirty="0">
                <a:solidFill>
                  <a:srgbClr val="FF0000"/>
                </a:solidFill>
                <a:latin typeface="+mj-lt"/>
              </a:rPr>
              <a:t>Jobs provided to locals </a:t>
            </a:r>
          </a:p>
          <a:p>
            <a:pPr marL="171450" indent="-171450">
              <a:buFont typeface=".Apple Color Emoji UI"/>
              <a:buChar char="❌"/>
            </a:pPr>
            <a:endParaRPr lang="en-GB" sz="700" dirty="0">
              <a:solidFill>
                <a:srgbClr val="FF0000"/>
              </a:solidFill>
              <a:latin typeface="+mj-lt"/>
            </a:endParaRPr>
          </a:p>
        </p:txBody>
      </p:sp>
      <p:pic>
        <p:nvPicPr>
          <p:cNvPr id="159" name="Graphic 158" descr="Suitcase">
            <a:extLst>
              <a:ext uri="{FF2B5EF4-FFF2-40B4-BE49-F238E27FC236}">
                <a16:creationId xmlns:a16="http://schemas.microsoft.com/office/drawing/2014/main" id="{59A93BDC-33F2-D34C-A2A2-A852CBE2ABF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347106" y="5063805"/>
            <a:ext cx="162675" cy="162675"/>
          </a:xfrm>
          <a:prstGeom prst="rect">
            <a:avLst/>
          </a:prstGeom>
        </p:spPr>
      </p:pic>
      <p:sp>
        <p:nvSpPr>
          <p:cNvPr id="161" name="Rectangle 160">
            <a:extLst>
              <a:ext uri="{FF2B5EF4-FFF2-40B4-BE49-F238E27FC236}">
                <a16:creationId xmlns:a16="http://schemas.microsoft.com/office/drawing/2014/main" id="{4A655584-BACF-F245-B75C-8C6886453D8A}"/>
              </a:ext>
            </a:extLst>
          </p:cNvPr>
          <p:cNvSpPr/>
          <p:nvPr/>
        </p:nvSpPr>
        <p:spPr>
          <a:xfrm>
            <a:off x="3274541" y="5041770"/>
            <a:ext cx="1579942" cy="1815365"/>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2" name="TextBox 161">
            <a:extLst>
              <a:ext uri="{FF2B5EF4-FFF2-40B4-BE49-F238E27FC236}">
                <a16:creationId xmlns:a16="http://schemas.microsoft.com/office/drawing/2014/main" id="{2760BD82-0149-004B-95CD-542DD3168986}"/>
              </a:ext>
            </a:extLst>
          </p:cNvPr>
          <p:cNvSpPr txBox="1"/>
          <p:nvPr/>
        </p:nvSpPr>
        <p:spPr>
          <a:xfrm>
            <a:off x="5379972" y="69370"/>
            <a:ext cx="1871668" cy="1077218"/>
          </a:xfrm>
          <a:prstGeom prst="rect">
            <a:avLst/>
          </a:prstGeom>
          <a:noFill/>
          <a:ln>
            <a:solidFill>
              <a:srgbClr val="00B050"/>
            </a:solidFill>
          </a:ln>
        </p:spPr>
        <p:txBody>
          <a:bodyPr wrap="square" rtlCol="0">
            <a:spAutoFit/>
          </a:bodyPr>
          <a:lstStyle/>
          <a:p>
            <a:r>
              <a:rPr lang="en-GB" sz="800" b="1" dirty="0">
                <a:latin typeface="+mj-lt"/>
              </a:rPr>
              <a:t>                  Human causes of climate Change  – </a:t>
            </a:r>
          </a:p>
          <a:p>
            <a:pPr marL="171450" indent="-171450">
              <a:buFont typeface="Arial" panose="020B0604020202020204" pitchFamily="34" charset="0"/>
              <a:buChar char="•"/>
            </a:pPr>
            <a:r>
              <a:rPr lang="en-GB" sz="800" dirty="0">
                <a:latin typeface="+mj-lt"/>
              </a:rPr>
              <a:t>Burning fossil fuels (CO₂ emissions)</a:t>
            </a:r>
          </a:p>
          <a:p>
            <a:pPr marL="171450" indent="-171450">
              <a:buFont typeface="Arial" panose="020B0604020202020204" pitchFamily="34" charset="0"/>
              <a:buChar char="•"/>
            </a:pPr>
            <a:r>
              <a:rPr lang="en-GB" sz="800" dirty="0">
                <a:latin typeface="+mj-lt"/>
              </a:rPr>
              <a:t>Deforestation (loss of carbon sinks)</a:t>
            </a:r>
          </a:p>
          <a:p>
            <a:pPr marL="171450" indent="-171450">
              <a:buFont typeface="Arial" panose="020B0604020202020204" pitchFamily="34" charset="0"/>
              <a:buChar char="•"/>
            </a:pPr>
            <a:r>
              <a:rPr lang="en-GB" sz="800" dirty="0">
                <a:latin typeface="+mj-lt"/>
              </a:rPr>
              <a:t>Industrial processes (greenhouse gases)</a:t>
            </a:r>
          </a:p>
          <a:p>
            <a:pPr marL="171450" indent="-171450">
              <a:buFont typeface="Arial" panose="020B0604020202020204" pitchFamily="34" charset="0"/>
              <a:buChar char="•"/>
            </a:pPr>
            <a:r>
              <a:rPr lang="en-GB" sz="800" dirty="0">
                <a:latin typeface="+mj-lt"/>
              </a:rPr>
              <a:t>Agriculture (methane from livestock)</a:t>
            </a:r>
          </a:p>
          <a:p>
            <a:pPr marL="171450" indent="-171450">
              <a:buFont typeface="Arial" panose="020B0604020202020204" pitchFamily="34" charset="0"/>
              <a:buChar char="•"/>
            </a:pPr>
            <a:r>
              <a:rPr lang="en-GB" sz="800" dirty="0">
                <a:latin typeface="+mj-lt"/>
              </a:rPr>
              <a:t>Transportation (vehicle emissions)</a:t>
            </a:r>
          </a:p>
        </p:txBody>
      </p:sp>
      <p:pic>
        <p:nvPicPr>
          <p:cNvPr id="124" name="Picture 123" descr="A screenshot of a social media post&#10;&#10;Description automatically generated">
            <a:extLst>
              <a:ext uri="{FF2B5EF4-FFF2-40B4-BE49-F238E27FC236}">
                <a16:creationId xmlns:a16="http://schemas.microsoft.com/office/drawing/2014/main" id="{75649AFD-8369-4842-A033-998A1BAD2B01}"/>
              </a:ext>
            </a:extLst>
          </p:cNvPr>
          <p:cNvPicPr/>
          <p:nvPr/>
        </p:nvPicPr>
        <p:blipFill>
          <a:blip r:embed="rId8" cstate="print">
            <a:extLst>
              <a:ext uri="{28A0092B-C50C-407E-A947-70E740481C1C}">
                <a14:useLocalDpi xmlns:a14="http://schemas.microsoft.com/office/drawing/2010/main" val="0"/>
              </a:ext>
            </a:extLst>
          </a:blip>
          <a:stretch>
            <a:fillRect/>
          </a:stretch>
        </p:blipFill>
        <p:spPr>
          <a:xfrm>
            <a:off x="3601160" y="1276473"/>
            <a:ext cx="2230556" cy="1669560"/>
          </a:xfrm>
          <a:prstGeom prst="rect">
            <a:avLst/>
          </a:prstGeom>
        </p:spPr>
      </p:pic>
      <p:sp>
        <p:nvSpPr>
          <p:cNvPr id="173" name="TextBox 172">
            <a:extLst>
              <a:ext uri="{FF2B5EF4-FFF2-40B4-BE49-F238E27FC236}">
                <a16:creationId xmlns:a16="http://schemas.microsoft.com/office/drawing/2014/main" id="{A869709A-E099-FE46-ABDE-2DC39EACBEB2}"/>
              </a:ext>
            </a:extLst>
          </p:cNvPr>
          <p:cNvSpPr txBox="1"/>
          <p:nvPr/>
        </p:nvSpPr>
        <p:spPr>
          <a:xfrm>
            <a:off x="-36793" y="519138"/>
            <a:ext cx="3208284" cy="1077218"/>
          </a:xfrm>
          <a:prstGeom prst="rect">
            <a:avLst/>
          </a:prstGeom>
          <a:noFill/>
        </p:spPr>
        <p:txBody>
          <a:bodyPr wrap="square" rtlCol="0">
            <a:spAutoFit/>
          </a:bodyPr>
          <a:lstStyle/>
          <a:p>
            <a:pPr algn="ctr"/>
            <a:r>
              <a:rPr lang="en-GB" sz="800" dirty="0">
                <a:latin typeface="+mj-lt"/>
              </a:rPr>
              <a:t>Quaternary Period  </a:t>
            </a:r>
          </a:p>
          <a:p>
            <a:pPr algn="ctr"/>
            <a:r>
              <a:rPr lang="en-GB" sz="800" dirty="0">
                <a:latin typeface="+mj-lt"/>
              </a:rPr>
              <a:t>The quaternary period is the current geological time period that we live in.  </a:t>
            </a:r>
          </a:p>
          <a:p>
            <a:pPr algn="ctr"/>
            <a:r>
              <a:rPr lang="en-GB" sz="800" dirty="0">
                <a:latin typeface="+mj-lt"/>
              </a:rPr>
              <a:t>We live in the Holocene Epoch. </a:t>
            </a:r>
          </a:p>
          <a:p>
            <a:pPr algn="ctr"/>
            <a:r>
              <a:rPr lang="en-GB" sz="800" dirty="0">
                <a:latin typeface="+mj-lt"/>
              </a:rPr>
              <a:t>The temperature has fluctuated in the last 2.6 million years in the quaternary period. </a:t>
            </a:r>
          </a:p>
          <a:p>
            <a:pPr algn="ctr"/>
            <a:r>
              <a:rPr lang="en-GB" sz="800" dirty="0">
                <a:latin typeface="+mj-lt"/>
              </a:rPr>
              <a:t>When it warm, we have interglacial periods. </a:t>
            </a:r>
          </a:p>
          <a:p>
            <a:pPr algn="ctr"/>
            <a:r>
              <a:rPr lang="en-GB" sz="800" dirty="0">
                <a:latin typeface="+mj-lt"/>
              </a:rPr>
              <a:t>When it cold we have glacial periods (ice age) </a:t>
            </a:r>
          </a:p>
          <a:p>
            <a:pPr algn="ctr"/>
            <a:r>
              <a:rPr lang="en-GB" sz="800" dirty="0">
                <a:latin typeface="+mj-lt"/>
              </a:rPr>
              <a:t> </a:t>
            </a:r>
          </a:p>
        </p:txBody>
      </p:sp>
      <p:sp>
        <p:nvSpPr>
          <p:cNvPr id="174" name="TextBox 173">
            <a:extLst>
              <a:ext uri="{FF2B5EF4-FFF2-40B4-BE49-F238E27FC236}">
                <a16:creationId xmlns:a16="http://schemas.microsoft.com/office/drawing/2014/main" id="{767D7B48-3922-964E-87CD-072E7FD55A1C}"/>
              </a:ext>
            </a:extLst>
          </p:cNvPr>
          <p:cNvSpPr txBox="1"/>
          <p:nvPr/>
        </p:nvSpPr>
        <p:spPr>
          <a:xfrm>
            <a:off x="7814820" y="1284247"/>
            <a:ext cx="2100949" cy="215444"/>
          </a:xfrm>
          <a:prstGeom prst="rect">
            <a:avLst/>
          </a:prstGeom>
          <a:solidFill>
            <a:srgbClr val="C4EFD7"/>
          </a:solidFill>
          <a:ln>
            <a:noFill/>
          </a:ln>
        </p:spPr>
        <p:txBody>
          <a:bodyPr wrap="square" rtlCol="0">
            <a:spAutoFit/>
          </a:bodyPr>
          <a:lstStyle/>
          <a:p>
            <a:pPr algn="ctr"/>
            <a:r>
              <a:rPr lang="en-GB" sz="800" b="1" u="sng" dirty="0">
                <a:latin typeface="+mj-lt"/>
              </a:rPr>
              <a:t>Maldives Consequences of Rising Sea Level </a:t>
            </a:r>
          </a:p>
        </p:txBody>
      </p:sp>
      <p:sp>
        <p:nvSpPr>
          <p:cNvPr id="175" name="Rectangle 174">
            <a:extLst>
              <a:ext uri="{FF2B5EF4-FFF2-40B4-BE49-F238E27FC236}">
                <a16:creationId xmlns:a16="http://schemas.microsoft.com/office/drawing/2014/main" id="{7505D61E-DBD5-7148-9E06-423046BA0DEE}"/>
              </a:ext>
            </a:extLst>
          </p:cNvPr>
          <p:cNvSpPr/>
          <p:nvPr/>
        </p:nvSpPr>
        <p:spPr>
          <a:xfrm>
            <a:off x="-14560" y="518921"/>
            <a:ext cx="3200611" cy="1044303"/>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8" name="Rectangle 177">
            <a:extLst>
              <a:ext uri="{FF2B5EF4-FFF2-40B4-BE49-F238E27FC236}">
                <a16:creationId xmlns:a16="http://schemas.microsoft.com/office/drawing/2014/main" id="{13EA7016-1ADC-EF4D-AB9C-B7F0779EDD68}"/>
              </a:ext>
            </a:extLst>
          </p:cNvPr>
          <p:cNvSpPr/>
          <p:nvPr/>
        </p:nvSpPr>
        <p:spPr>
          <a:xfrm>
            <a:off x="7825833" y="4103175"/>
            <a:ext cx="2086985" cy="911961"/>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4" name="Rectangle 183">
            <a:extLst>
              <a:ext uri="{FF2B5EF4-FFF2-40B4-BE49-F238E27FC236}">
                <a16:creationId xmlns:a16="http://schemas.microsoft.com/office/drawing/2014/main" id="{94F3C2EA-FBFB-B84A-A041-C7DD5EFEFFEE}"/>
              </a:ext>
            </a:extLst>
          </p:cNvPr>
          <p:cNvSpPr/>
          <p:nvPr/>
        </p:nvSpPr>
        <p:spPr>
          <a:xfrm>
            <a:off x="-14561" y="1591619"/>
            <a:ext cx="3203797" cy="16741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968C704B-BC63-5325-BAFA-60ACBB686566}"/>
              </a:ext>
            </a:extLst>
          </p:cNvPr>
          <p:cNvPicPr>
            <a:picLocks noChangeAspect="1"/>
          </p:cNvPicPr>
          <p:nvPr/>
        </p:nvPicPr>
        <p:blipFill>
          <a:blip r:embed="rId9"/>
          <a:stretch>
            <a:fillRect/>
          </a:stretch>
        </p:blipFill>
        <p:spPr>
          <a:xfrm>
            <a:off x="1232166" y="5293303"/>
            <a:ext cx="2030688" cy="1353792"/>
          </a:xfrm>
          <a:prstGeom prst="rect">
            <a:avLst/>
          </a:prstGeom>
        </p:spPr>
      </p:pic>
      <p:sp>
        <p:nvSpPr>
          <p:cNvPr id="7" name="TextBox 6">
            <a:extLst>
              <a:ext uri="{FF2B5EF4-FFF2-40B4-BE49-F238E27FC236}">
                <a16:creationId xmlns:a16="http://schemas.microsoft.com/office/drawing/2014/main" id="{A0066E89-78B6-AFD2-2FC3-42F41907952F}"/>
              </a:ext>
            </a:extLst>
          </p:cNvPr>
          <p:cNvSpPr txBox="1"/>
          <p:nvPr/>
        </p:nvSpPr>
        <p:spPr>
          <a:xfrm>
            <a:off x="7855273" y="1591619"/>
            <a:ext cx="2017119" cy="2308324"/>
          </a:xfrm>
          <a:prstGeom prst="rect">
            <a:avLst/>
          </a:prstGeom>
          <a:noFill/>
        </p:spPr>
        <p:txBody>
          <a:bodyPr wrap="square" rtlCol="0">
            <a:spAutoFit/>
          </a:bodyPr>
          <a:lstStyle/>
          <a:p>
            <a:r>
              <a:rPr lang="en-GB" sz="900" dirty="0">
                <a:latin typeface="+mj-lt"/>
              </a:rPr>
              <a:t>The Maldives faces severe impacts from rising sea levels, threatening to submerge low-lying islands. Coastal erosion damages infrastructure and reduces habitable land. Saltwater intrusion contaminates freshwater supplies, harming agriculture. Coral reefs suffer bleaching due to warmer oceans, reducing fish stocks and tourism income. Increased flooding and storm surges displace communities, creating climate refugees. Economic dependence on tourism and fishing makes the nation highly vulnerable, risking livelihoods and long-term sustainability. </a:t>
            </a:r>
            <a:endParaRPr lang="en-GB" dirty="0"/>
          </a:p>
        </p:txBody>
      </p:sp>
      <p:pic>
        <p:nvPicPr>
          <p:cNvPr id="1026" name="Picture 2" descr="Milankovitch Cycle - Universe Today">
            <a:extLst>
              <a:ext uri="{FF2B5EF4-FFF2-40B4-BE49-F238E27FC236}">
                <a16:creationId xmlns:a16="http://schemas.microsoft.com/office/drawing/2014/main" id="{1A907085-E13C-DFFC-DDC5-7A9A98B54CD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20786" y="3294164"/>
            <a:ext cx="2351891" cy="168626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0488D13C-BA7E-92ED-08EB-18256512BCFF}"/>
              </a:ext>
            </a:extLst>
          </p:cNvPr>
          <p:cNvSpPr txBox="1"/>
          <p:nvPr/>
        </p:nvSpPr>
        <p:spPr>
          <a:xfrm>
            <a:off x="7812483" y="4107578"/>
            <a:ext cx="2173346" cy="954107"/>
          </a:xfrm>
          <a:prstGeom prst="rect">
            <a:avLst/>
          </a:prstGeom>
          <a:noFill/>
        </p:spPr>
        <p:txBody>
          <a:bodyPr wrap="square" rtlCol="0">
            <a:spAutoFit/>
          </a:bodyPr>
          <a:lstStyle/>
          <a:p>
            <a:r>
              <a:rPr lang="en-GB" sz="800" b="1" dirty="0"/>
              <a:t>Climate change</a:t>
            </a:r>
          </a:p>
          <a:p>
            <a:r>
              <a:rPr lang="en-GB" sz="800" dirty="0"/>
              <a:t>The  long-term alteration of Earth’s climate patterns, primarily due to natural processes and human activities. It involves shifts in temperature, precipitation, and extreme weather events, largely driven by increased greenhouse gas emissions and global warming</a:t>
            </a:r>
          </a:p>
        </p:txBody>
      </p:sp>
      <p:pic>
        <p:nvPicPr>
          <p:cNvPr id="1028" name="Picture 4" descr="Water avaiability, 2020s">
            <a:extLst>
              <a:ext uri="{FF2B5EF4-FFF2-40B4-BE49-F238E27FC236}">
                <a16:creationId xmlns:a16="http://schemas.microsoft.com/office/drawing/2014/main" id="{D1BF6675-95F3-3E56-22C9-174C98BE1BB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106229" y="5073625"/>
            <a:ext cx="1717255" cy="765956"/>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AD91928D-D63F-DB41-6EA9-3BD3D6FBCAA9}"/>
              </a:ext>
            </a:extLst>
          </p:cNvPr>
          <p:cNvSpPr txBox="1"/>
          <p:nvPr/>
        </p:nvSpPr>
        <p:spPr>
          <a:xfrm>
            <a:off x="8106229" y="5892800"/>
            <a:ext cx="1698767" cy="646331"/>
          </a:xfrm>
          <a:prstGeom prst="rect">
            <a:avLst/>
          </a:prstGeom>
          <a:noFill/>
        </p:spPr>
        <p:txBody>
          <a:bodyPr wrap="square" rtlCol="0">
            <a:spAutoFit/>
          </a:bodyPr>
          <a:lstStyle/>
          <a:p>
            <a:r>
              <a:rPr lang="en-GB" sz="900" b="1" dirty="0"/>
              <a:t>Global Warming</a:t>
            </a:r>
          </a:p>
          <a:p>
            <a:r>
              <a:rPr lang="en-GB" sz="900" dirty="0"/>
              <a:t>Global warming is the long-term increase in Earth’s average surface temperature</a:t>
            </a:r>
          </a:p>
        </p:txBody>
      </p:sp>
    </p:spTree>
    <p:extLst>
      <p:ext uri="{BB962C8B-B14F-4D97-AF65-F5344CB8AC3E}">
        <p14:creationId xmlns:p14="http://schemas.microsoft.com/office/powerpoint/2010/main" val="372899458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7C7DC38EEB4F442BFCD89BA3CB01B1B" ma:contentTypeVersion="15" ma:contentTypeDescription="Create a new document." ma:contentTypeScope="" ma:versionID="7b06ba29cd4b558d025b428c01033d0a">
  <xsd:schema xmlns:xsd="http://www.w3.org/2001/XMLSchema" xmlns:xs="http://www.w3.org/2001/XMLSchema" xmlns:p="http://schemas.microsoft.com/office/2006/metadata/properties" xmlns:ns2="8d1a4dfc-7c92-4ef7-a204-733f46ca9a5e" xmlns:ns3="b89ee787-2145-421b-998b-a3f0c6ef3433" targetNamespace="http://schemas.microsoft.com/office/2006/metadata/properties" ma:root="true" ma:fieldsID="c3d4b81e3b5675509b8099bceb3c171c" ns2:_="" ns3:_="">
    <xsd:import namespace="8d1a4dfc-7c92-4ef7-a204-733f46ca9a5e"/>
    <xsd:import namespace="b89ee787-2145-421b-998b-a3f0c6ef34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MediaServiceLocation" minOccurs="0"/>
                <xsd:element ref="ns2:lcf76f155ced4ddcb4097134ff3c332f" minOccurs="0"/>
                <xsd:element ref="ns3:TaxCatchAll" minOccurs="0"/>
                <xsd:element ref="ns2:MediaServiceOCR" minOccurs="0"/>
                <xsd:element ref="ns2:Detai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1a4dfc-7c92-4ef7-a204-733f46ca9a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e98eca7b-0660-4bf5-9a46-b31b4b7811f0"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Detail" ma:index="21" nillable="true" ma:displayName="Detail" ma:format="Dropdown" ma:internalName="Detail">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89ee787-2145-421b-998b-a3f0c6ef34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19234be6-b189-4dff-b69b-62541dd6cdc2}" ma:internalName="TaxCatchAll" ma:showField="CatchAllData" ma:web="b89ee787-2145-421b-998b-a3f0c6ef34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89ee787-2145-421b-998b-a3f0c6ef3433" xsi:nil="true"/>
    <lcf76f155ced4ddcb4097134ff3c332f xmlns="8d1a4dfc-7c92-4ef7-a204-733f46ca9a5e">
      <Terms xmlns="http://schemas.microsoft.com/office/infopath/2007/PartnerControls"/>
    </lcf76f155ced4ddcb4097134ff3c332f>
    <Detail xmlns="8d1a4dfc-7c92-4ef7-a204-733f46ca9a5e" xsi:nil="true"/>
  </documentManagement>
</p:properties>
</file>

<file path=customXml/itemProps1.xml><?xml version="1.0" encoding="utf-8"?>
<ds:datastoreItem xmlns:ds="http://schemas.openxmlformats.org/officeDocument/2006/customXml" ds:itemID="{456BCFD6-175A-48C2-B1F7-22B101438E44}"/>
</file>

<file path=customXml/itemProps2.xml><?xml version="1.0" encoding="utf-8"?>
<ds:datastoreItem xmlns:ds="http://schemas.openxmlformats.org/officeDocument/2006/customXml" ds:itemID="{966573D4-205E-4450-87C3-275F6C98BEB5}"/>
</file>

<file path=customXml/itemProps3.xml><?xml version="1.0" encoding="utf-8"?>
<ds:datastoreItem xmlns:ds="http://schemas.openxmlformats.org/officeDocument/2006/customXml" ds:itemID="{C3133C76-5DA5-47CF-B4FC-770F68693F4E}"/>
</file>

<file path=docProps/app.xml><?xml version="1.0" encoding="utf-8"?>
<Properties xmlns="http://schemas.openxmlformats.org/officeDocument/2006/extended-properties" xmlns:vt="http://schemas.openxmlformats.org/officeDocument/2006/docPropsVTypes">
  <Template>Office Theme</Template>
  <TotalTime>1322</TotalTime>
  <Words>898</Words>
  <Application>Microsoft Office PowerPoint</Application>
  <PresentationFormat>A4 Paper (210x297 mm)</PresentationFormat>
  <Paragraphs>93</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.Apple Color Emoji UI</vt: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K.Powell</dc:creator>
  <cp:lastModifiedBy>Olivia Van den Bergh</cp:lastModifiedBy>
  <cp:revision>395</cp:revision>
  <cp:lastPrinted>2019-10-20T18:35:05Z</cp:lastPrinted>
  <dcterms:created xsi:type="dcterms:W3CDTF">2019-10-20T14:58:39Z</dcterms:created>
  <dcterms:modified xsi:type="dcterms:W3CDTF">2025-12-12T12:20:51Z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0x010100F7C7DC38EEB4F442BFCD89BA3CB01B1B</vt:lpwstr>
  </property>
</Properties>
</file>