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600"/>
    <a:srgbClr val="FF7E79"/>
    <a:srgbClr val="73FB79"/>
    <a:srgbClr val="9437FF"/>
    <a:srgbClr val="76D6FF"/>
    <a:srgbClr val="D883FF"/>
    <a:srgbClr val="FF8AD8"/>
    <a:srgbClr val="0096FF"/>
    <a:srgbClr val="FF2F92"/>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p:restoredTop sz="94643"/>
  </p:normalViewPr>
  <p:slideViewPr>
    <p:cSldViewPr snapToGrid="0" snapToObjects="1">
      <p:cViewPr varScale="1">
        <p:scale>
          <a:sx n="88" d="100"/>
          <a:sy n="88" d="100"/>
        </p:scale>
        <p:origin x="1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FF64-563D-044C-9F4C-D5880E5882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3480470-2105-B848-BBE1-91EB4BEC38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12EBE01-2901-0043-ACC9-2D6B0B194E1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17F2DA4B-FB7B-6443-BB55-1691A643F5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619E8E-0CDE-5F4F-8C27-D18C32B13F49}"/>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64285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30C8-E81B-3E42-B25C-73784481420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3FB8487-6BEA-6848-8667-5C92EA20F67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C2A9A4-52FD-6442-AA8D-A71E0EAAB77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CB60E413-035A-6542-81DC-F585FE0B6C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8AF39F-C5B3-BA47-AFAC-49A9000F04A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402113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C91B5B-E616-414C-955D-7E2EB784FA2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8EEB6D9-5A47-D84C-8AC3-5BD00C92F7C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2311FDA-3F2E-F54E-83DF-BC34B77FB50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BD1A3130-3B6E-D941-8B88-197AC996C4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84CFF-473F-914B-A296-07EE1D7BB2A3}"/>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4092706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AB198-584A-1E47-8D45-603A1F0BA4F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546E68A-9E28-964D-8BC6-86737514868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58B423-9995-984D-BD9D-EEC4CF7C5CE2}"/>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9AA4608B-F326-484A-BBDD-E54148166F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A20601-A9D4-8F4A-A2C1-40577A5F850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690310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B7648-5505-2D4A-B4D8-A9F37C64FC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53DF757-2DEB-FD48-998E-E3AF251BAA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FFDF31-B57B-6D4B-A500-453C55577EBD}"/>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875B6D08-66FD-624B-9E1B-F05D283491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BBCB2F-EA3E-6947-9B01-121414D06225}"/>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51171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8BEB-22A6-9440-85B4-8E5F2B432DA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970505-5DAC-274D-BC60-90F1484AB18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316E7B0-6A64-C44E-9134-85A43BFEEE2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8DF3CDF-53AF-A34E-A44B-34F9923F383A}"/>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2AA0BB8B-7B78-1142-B8EE-D01D1E3FD8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8ABBEB-F0F1-B744-8A00-FD4775A747B4}"/>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75139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9A8C-B436-1147-BDCA-6792AA8041D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8D9C89D-87BC-EB44-AB44-ADCF6586A5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7EA184-6054-7D4B-BA5C-50A6B4520B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A8080A1-AD23-3A4D-9A01-25BF67A588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CE4A42E-2D9C-8746-92DE-0E43BC3ACAF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466CE4C-A489-6E4D-BFF9-7909AABB684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8" name="Footer Placeholder 7">
            <a:extLst>
              <a:ext uri="{FF2B5EF4-FFF2-40B4-BE49-F238E27FC236}">
                <a16:creationId xmlns:a16="http://schemas.microsoft.com/office/drawing/2014/main" id="{343F502A-9C1B-A54C-880B-25F8380B13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2AAEE6-D9AA-A547-A0EB-8EB9CC9A2BE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14914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CED22-2B4E-F040-AC1E-13427003539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8F7B513-E4C9-1549-9BE3-82CFE68C193F}"/>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4" name="Footer Placeholder 3">
            <a:extLst>
              <a:ext uri="{FF2B5EF4-FFF2-40B4-BE49-F238E27FC236}">
                <a16:creationId xmlns:a16="http://schemas.microsoft.com/office/drawing/2014/main" id="{E8ACA247-46F7-424D-9BF9-C60472A8C4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A8D000-D118-ED4D-974B-7B3B1A8B64DE}"/>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66484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5E9D6-CECA-E94C-ADC6-8E9724FB399C}"/>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3" name="Footer Placeholder 2">
            <a:extLst>
              <a:ext uri="{FF2B5EF4-FFF2-40B4-BE49-F238E27FC236}">
                <a16:creationId xmlns:a16="http://schemas.microsoft.com/office/drawing/2014/main" id="{79B71B94-91E9-0D4A-A45C-029C7DBF1D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C0EEC7-8A68-304F-991F-86615AAF68B8}"/>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341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2F5-AB25-1840-B7CB-424FF8E0EC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142FE6A-E1FD-D04D-A48E-90DDC1AFB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5FE4035-75B9-5240-8383-E736B4B0B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CCFE6-6554-C44C-9801-DDE006920CD0}"/>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7B31BC9F-6886-D548-AEF1-ACD78D06D1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F4A03D-B222-F34B-8176-BF3099A8E89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82170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F07FE-AE6F-8341-AC37-0C2BF7170A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7F1F2D7-C151-C242-BAED-9FBBFB5BBC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05E25D-4E4E-0C4A-A239-D666144A7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639E7D-DD1E-2B44-8379-86A2C4111CB7}"/>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A12F2589-00EA-C948-9B4E-EB415BB0F4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7B10D-99B3-4C44-B111-40DB69BC684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914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8AC005-E38A-6B41-BBD4-2A75CC3710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9A4494-F64E-BC47-9E24-019246AFC4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CDDB95-AAFB-E143-866C-5AD6C41A27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F4064418-A21F-774D-B124-D1944DDD8A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AF4DC9-F3A3-264A-AE0B-93E44E3BF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34439-986A-C041-8F75-B909D1698DE8}" type="slidenum">
              <a:rPr lang="en-GB" smtClean="0"/>
              <a:t>‹#›</a:t>
            </a:fld>
            <a:endParaRPr lang="en-GB"/>
          </a:p>
        </p:txBody>
      </p:sp>
    </p:spTree>
    <p:extLst>
      <p:ext uri="{BB962C8B-B14F-4D97-AF65-F5344CB8AC3E}">
        <p14:creationId xmlns:p14="http://schemas.microsoft.com/office/powerpoint/2010/main" val="357542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gif"/><Relationship Id="rId21" Type="http://schemas.openxmlformats.org/officeDocument/2006/relationships/image" Target="../media/image20.svg"/><Relationship Id="rId34" Type="http://schemas.openxmlformats.org/officeDocument/2006/relationships/image" Target="../media/image33.tiff"/><Relationship Id="rId7" Type="http://schemas.openxmlformats.org/officeDocument/2006/relationships/image" Target="../media/image6.jp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tiff"/><Relationship Id="rId1" Type="http://schemas.openxmlformats.org/officeDocument/2006/relationships/slideLayout" Target="../slideLayouts/slideLayout1.xml"/><Relationship Id="rId6" Type="http://schemas.openxmlformats.org/officeDocument/2006/relationships/image" Target="../media/image5.tiff"/><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tiff"/><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tiff"/><Relationship Id="rId3" Type="http://schemas.openxmlformats.org/officeDocument/2006/relationships/image" Target="../media/image34.jpeg"/><Relationship Id="rId7" Type="http://schemas.openxmlformats.org/officeDocument/2006/relationships/image" Target="../media/image38.jpg"/><Relationship Id="rId12" Type="http://schemas.openxmlformats.org/officeDocument/2006/relationships/image" Target="../media/image43.png"/><Relationship Id="rId2" Type="http://schemas.openxmlformats.org/officeDocument/2006/relationships/hyperlink" Target="http://www.google.co.uk/url?sa=i&amp;rct=j&amp;q=&amp;esrc=s&amp;frm=1&amp;source=images&amp;cd=&amp;cad=rja&amp;docid=aH3MqVjq48Qe-M&amp;tbnid=nHiKhE0r8q2oeM:&amp;ved=0CAUQjRw&amp;url=http://thesouthernalps.wordpress.com/the-weathering-of-the-alps/&amp;ei=pPc_Uqv5McTF0QXCmYGgBQ&amp;bvm=bv.52434380,d.d2k&amp;psig=AFQjCNEuFVfmNFIRcx-lYHJEnV-K6X7OHA&amp;ust=1380010273358865" TargetMode="External"/><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42.tiff"/><Relationship Id="rId5" Type="http://schemas.openxmlformats.org/officeDocument/2006/relationships/image" Target="../media/image36.gif"/><Relationship Id="rId15" Type="http://schemas.openxmlformats.org/officeDocument/2006/relationships/image" Target="../media/image46.tiff"/><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3D683C8-D063-F54D-9C89-1FA47270C390}"/>
              </a:ext>
            </a:extLst>
          </p:cNvPr>
          <p:cNvGraphicFramePr>
            <a:graphicFrameLocks noGrp="1"/>
          </p:cNvGraphicFramePr>
          <p:nvPr>
            <p:extLst>
              <p:ext uri="{D42A27DB-BD31-4B8C-83A1-F6EECF244321}">
                <p14:modId xmlns:p14="http://schemas.microsoft.com/office/powerpoint/2010/main" val="404807855"/>
              </p:ext>
            </p:extLst>
          </p:nvPr>
        </p:nvGraphicFramePr>
        <p:xfrm>
          <a:off x="9223" y="4868"/>
          <a:ext cx="909810" cy="2072023"/>
        </p:xfrm>
        <a:graphic>
          <a:graphicData uri="http://schemas.openxmlformats.org/drawingml/2006/table">
            <a:tbl>
              <a:tblPr firstRow="1" bandRow="1">
                <a:tableStyleId>{00A15C55-8517-42AA-B614-E9B94910E393}</a:tableStyleId>
              </a:tblPr>
              <a:tblGrid>
                <a:gridCol w="638138">
                  <a:extLst>
                    <a:ext uri="{9D8B030D-6E8A-4147-A177-3AD203B41FA5}">
                      <a16:colId xmlns:a16="http://schemas.microsoft.com/office/drawing/2014/main" val="3895076131"/>
                    </a:ext>
                  </a:extLst>
                </a:gridCol>
                <a:gridCol w="271672">
                  <a:extLst>
                    <a:ext uri="{9D8B030D-6E8A-4147-A177-3AD203B41FA5}">
                      <a16:colId xmlns:a16="http://schemas.microsoft.com/office/drawing/2014/main" val="2021761812"/>
                    </a:ext>
                  </a:extLst>
                </a:gridCol>
              </a:tblGrid>
              <a:tr h="188273">
                <a:tc gridSpan="2">
                  <a:txBody>
                    <a:bodyPr/>
                    <a:lstStyle/>
                    <a:p>
                      <a:pPr algn="ctr"/>
                      <a:r>
                        <a:rPr lang="en-GB" sz="600" dirty="0">
                          <a:solidFill>
                            <a:schemeClr val="tx1"/>
                          </a:solidFill>
                          <a:latin typeface="+mj-lt"/>
                        </a:rPr>
                        <a:t>Relief of the UK</a:t>
                      </a:r>
                    </a:p>
                  </a:txBody>
                  <a:tcPr>
                    <a:noFill/>
                  </a:tcPr>
                </a:tc>
                <a:tc hMerge="1">
                  <a:txBody>
                    <a:bodyPr/>
                    <a:lstStyle/>
                    <a:p>
                      <a:endParaRPr lang="en-GB"/>
                    </a:p>
                  </a:txBody>
                  <a:tcPr/>
                </a:tc>
                <a:extLst>
                  <a:ext uri="{0D108BD9-81ED-4DB2-BD59-A6C34878D82A}">
                    <a16:rowId xmlns:a16="http://schemas.microsoft.com/office/drawing/2014/main" val="3052688637"/>
                  </a:ext>
                </a:extLst>
              </a:tr>
              <a:tr h="900200">
                <a:tc gridSpan="2">
                  <a:txBody>
                    <a:bodyPr/>
                    <a:lstStyle/>
                    <a:p>
                      <a:r>
                        <a:rPr lang="en-GB" sz="700" dirty="0">
                          <a:solidFill>
                            <a:schemeClr val="tx1"/>
                          </a:solidFill>
                          <a:latin typeface="+mj-lt"/>
                        </a:rPr>
                        <a:t>The </a:t>
                      </a:r>
                      <a:r>
                        <a:rPr lang="en-GB" sz="700" b="1" dirty="0">
                          <a:solidFill>
                            <a:schemeClr val="tx1"/>
                          </a:solidFill>
                          <a:latin typeface="+mj-lt"/>
                        </a:rPr>
                        <a:t>relief</a:t>
                      </a:r>
                      <a:r>
                        <a:rPr lang="en-GB" sz="700" baseline="0" dirty="0">
                          <a:solidFill>
                            <a:schemeClr val="tx1"/>
                          </a:solidFill>
                          <a:latin typeface="+mj-lt"/>
                        </a:rPr>
                        <a:t> (height of the land) of the UK can be divided into uplands and lowlands; each have their own characteristics. </a:t>
                      </a:r>
                      <a:endParaRPr lang="en-GB" sz="700" dirty="0">
                        <a:solidFill>
                          <a:schemeClr val="tx1"/>
                        </a:solidFill>
                        <a:latin typeface="+mj-lt"/>
                      </a:endParaRPr>
                    </a:p>
                  </a:txBody>
                  <a:tcPr>
                    <a:noFill/>
                  </a:tcPr>
                </a:tc>
                <a:tc hMerge="1">
                  <a:txBody>
                    <a:bodyPr/>
                    <a:lstStyle/>
                    <a:p>
                      <a:endParaRPr lang="en-GB"/>
                    </a:p>
                  </a:txBody>
                  <a:tcPr/>
                </a:tc>
                <a:extLst>
                  <a:ext uri="{0D108BD9-81ED-4DB2-BD59-A6C34878D82A}">
                    <a16:rowId xmlns:a16="http://schemas.microsoft.com/office/drawing/2014/main" val="500152494"/>
                  </a:ext>
                </a:extLst>
              </a:tr>
              <a:tr h="216714">
                <a:tc gridSpan="2">
                  <a:txBody>
                    <a:bodyPr/>
                    <a:lstStyle/>
                    <a:p>
                      <a:r>
                        <a:rPr lang="en-GB" sz="700" b="1" dirty="0">
                          <a:solidFill>
                            <a:schemeClr val="tx1"/>
                          </a:solidFill>
                          <a:latin typeface="+mj-lt"/>
                        </a:rPr>
                        <a:t>Key</a:t>
                      </a:r>
                    </a:p>
                  </a:txBody>
                  <a:tcPr anchor="ctr">
                    <a:noFill/>
                  </a:tcPr>
                </a:tc>
                <a:tc hMerge="1">
                  <a:txBody>
                    <a:bodyPr/>
                    <a:lstStyle/>
                    <a:p>
                      <a:endParaRPr lang="en-GB" sz="800" dirty="0"/>
                    </a:p>
                  </a:txBody>
                  <a:tcPr>
                    <a:solidFill>
                      <a:schemeClr val="accent2"/>
                    </a:solidFill>
                  </a:tcPr>
                </a:tc>
                <a:extLst>
                  <a:ext uri="{0D108BD9-81ED-4DB2-BD59-A6C34878D82A}">
                    <a16:rowId xmlns:a16="http://schemas.microsoft.com/office/drawing/2014/main" val="3805836374"/>
                  </a:ext>
                </a:extLst>
              </a:tr>
              <a:tr h="127806">
                <a:tc rowSpan="3">
                  <a:txBody>
                    <a:bodyPr/>
                    <a:lstStyle/>
                    <a:p>
                      <a:r>
                        <a:rPr lang="en-GB" sz="700" b="1" dirty="0">
                          <a:solidFill>
                            <a:schemeClr val="tx1"/>
                          </a:solidFill>
                          <a:latin typeface="+mj-lt"/>
                        </a:rPr>
                        <a:t>Lowlands</a:t>
                      </a:r>
                    </a:p>
                  </a:txBody>
                  <a:tcPr anchor="ctr">
                    <a:noFill/>
                  </a:tcPr>
                </a:tc>
                <a:tc>
                  <a:txBody>
                    <a:bodyPr/>
                    <a:lstStyle/>
                    <a:p>
                      <a:endParaRPr lang="en-GB" sz="100" dirty="0">
                        <a:solidFill>
                          <a:schemeClr val="tx1"/>
                        </a:solidFill>
                        <a:latin typeface="+mj-lt"/>
                      </a:endParaRPr>
                    </a:p>
                  </a:txBody>
                  <a:tcPr>
                    <a:solidFill>
                      <a:schemeClr val="accent2"/>
                    </a:solidFill>
                  </a:tcPr>
                </a:tc>
                <a:extLst>
                  <a:ext uri="{0D108BD9-81ED-4DB2-BD59-A6C34878D82A}">
                    <a16:rowId xmlns:a16="http://schemas.microsoft.com/office/drawing/2014/main" val="3543644485"/>
                  </a:ext>
                </a:extLst>
              </a:tr>
              <a:tr h="127806">
                <a:tc vMerge="1">
                  <a:txBody>
                    <a:bodyPr/>
                    <a:lstStyle/>
                    <a:p>
                      <a:endParaRPr lang="en-GB"/>
                    </a:p>
                  </a:txBody>
                  <a:tcPr/>
                </a:tc>
                <a:tc>
                  <a:txBody>
                    <a:bodyPr/>
                    <a:lstStyle/>
                    <a:p>
                      <a:endParaRPr lang="en-GB" sz="100" dirty="0">
                        <a:solidFill>
                          <a:schemeClr val="tx1"/>
                        </a:solidFill>
                        <a:latin typeface="+mj-lt"/>
                      </a:endParaRPr>
                    </a:p>
                  </a:txBody>
                  <a:tcPr>
                    <a:solidFill>
                      <a:schemeClr val="accent2">
                        <a:lumMod val="60000"/>
                        <a:lumOff val="40000"/>
                      </a:schemeClr>
                    </a:solidFill>
                  </a:tcPr>
                </a:tc>
                <a:extLst>
                  <a:ext uri="{0D108BD9-81ED-4DB2-BD59-A6C34878D82A}">
                    <a16:rowId xmlns:a16="http://schemas.microsoft.com/office/drawing/2014/main" val="3726688979"/>
                  </a:ext>
                </a:extLst>
              </a:tr>
              <a:tr h="127806">
                <a:tc vMerge="1">
                  <a:txBody>
                    <a:bodyPr/>
                    <a:lstStyle/>
                    <a:p>
                      <a:endParaRPr lang="en-GB"/>
                    </a:p>
                  </a:txBody>
                  <a:tcPr/>
                </a:tc>
                <a:tc>
                  <a:txBody>
                    <a:bodyPr/>
                    <a:lstStyle/>
                    <a:p>
                      <a:endParaRPr lang="en-GB" sz="100" dirty="0">
                        <a:solidFill>
                          <a:schemeClr val="tx1"/>
                        </a:solidFill>
                        <a:latin typeface="+mj-lt"/>
                      </a:endParaRPr>
                    </a:p>
                  </a:txBody>
                  <a:tcPr>
                    <a:solidFill>
                      <a:schemeClr val="accent2">
                        <a:lumMod val="40000"/>
                        <a:lumOff val="60000"/>
                      </a:schemeClr>
                    </a:solidFill>
                  </a:tcPr>
                </a:tc>
                <a:extLst>
                  <a:ext uri="{0D108BD9-81ED-4DB2-BD59-A6C34878D82A}">
                    <a16:rowId xmlns:a16="http://schemas.microsoft.com/office/drawing/2014/main" val="1962992270"/>
                  </a:ext>
                </a:extLst>
              </a:tr>
              <a:tr h="127806">
                <a:tc rowSpan="3">
                  <a:txBody>
                    <a:bodyPr/>
                    <a:lstStyle/>
                    <a:p>
                      <a:r>
                        <a:rPr lang="en-GB" sz="700" b="1" dirty="0">
                          <a:solidFill>
                            <a:schemeClr val="tx1"/>
                          </a:solidFill>
                          <a:latin typeface="+mj-lt"/>
                        </a:rPr>
                        <a:t>Uplands</a:t>
                      </a:r>
                    </a:p>
                    <a:p>
                      <a:endParaRPr lang="en-GB" sz="700" b="1" dirty="0">
                        <a:solidFill>
                          <a:schemeClr val="tx1"/>
                        </a:solidFill>
                        <a:latin typeface="+mj-lt"/>
                      </a:endParaRPr>
                    </a:p>
                  </a:txBody>
                  <a:tcPr anchor="ctr">
                    <a:noFill/>
                  </a:tcPr>
                </a:tc>
                <a:tc>
                  <a:txBody>
                    <a:bodyPr/>
                    <a:lstStyle/>
                    <a:p>
                      <a:endParaRPr lang="en-GB" sz="100" dirty="0">
                        <a:solidFill>
                          <a:schemeClr val="tx1"/>
                        </a:solidFill>
                        <a:latin typeface="+mj-lt"/>
                      </a:endParaRPr>
                    </a:p>
                  </a:txBody>
                  <a:tcPr>
                    <a:solidFill>
                      <a:schemeClr val="accent6">
                        <a:lumMod val="40000"/>
                        <a:lumOff val="60000"/>
                      </a:schemeClr>
                    </a:solidFill>
                  </a:tcPr>
                </a:tc>
                <a:extLst>
                  <a:ext uri="{0D108BD9-81ED-4DB2-BD59-A6C34878D82A}">
                    <a16:rowId xmlns:a16="http://schemas.microsoft.com/office/drawing/2014/main" val="2993974920"/>
                  </a:ext>
                </a:extLst>
              </a:tr>
              <a:tr h="127806">
                <a:tc vMerge="1">
                  <a:txBody>
                    <a:bodyPr/>
                    <a:lstStyle/>
                    <a:p>
                      <a:endParaRPr lang="en-GB"/>
                    </a:p>
                  </a:txBody>
                  <a:tcPr/>
                </a:tc>
                <a:tc>
                  <a:txBody>
                    <a:bodyPr/>
                    <a:lstStyle/>
                    <a:p>
                      <a:endParaRPr lang="en-GB" sz="100" dirty="0">
                        <a:solidFill>
                          <a:schemeClr val="tx1"/>
                        </a:solidFill>
                        <a:latin typeface="+mj-lt"/>
                      </a:endParaRPr>
                    </a:p>
                  </a:txBody>
                  <a:tcPr>
                    <a:solidFill>
                      <a:schemeClr val="accent6">
                        <a:lumMod val="60000"/>
                        <a:lumOff val="40000"/>
                      </a:schemeClr>
                    </a:solidFill>
                  </a:tcPr>
                </a:tc>
                <a:extLst>
                  <a:ext uri="{0D108BD9-81ED-4DB2-BD59-A6C34878D82A}">
                    <a16:rowId xmlns:a16="http://schemas.microsoft.com/office/drawing/2014/main" val="844677241"/>
                  </a:ext>
                </a:extLst>
              </a:tr>
              <a:tr h="127806">
                <a:tc vMerge="1">
                  <a:txBody>
                    <a:bodyPr/>
                    <a:lstStyle/>
                    <a:p>
                      <a:endParaRPr lang="en-GB"/>
                    </a:p>
                  </a:txBody>
                  <a:tcPr/>
                </a:tc>
                <a:tc>
                  <a:txBody>
                    <a:bodyPr/>
                    <a:lstStyle/>
                    <a:p>
                      <a:endParaRPr lang="en-GB" sz="100" dirty="0">
                        <a:solidFill>
                          <a:schemeClr val="tx1"/>
                        </a:solidFill>
                        <a:latin typeface="+mj-lt"/>
                      </a:endParaRPr>
                    </a:p>
                  </a:txBody>
                  <a:tcPr>
                    <a:solidFill>
                      <a:srgbClr val="CC6600"/>
                    </a:solidFill>
                  </a:tcPr>
                </a:tc>
                <a:extLst>
                  <a:ext uri="{0D108BD9-81ED-4DB2-BD59-A6C34878D82A}">
                    <a16:rowId xmlns:a16="http://schemas.microsoft.com/office/drawing/2014/main" val="403262734"/>
                  </a:ext>
                </a:extLst>
              </a:tr>
            </a:tbl>
          </a:graphicData>
        </a:graphic>
      </p:graphicFrame>
      <p:pic>
        <p:nvPicPr>
          <p:cNvPr id="5" name="Picture 4">
            <a:extLst>
              <a:ext uri="{FF2B5EF4-FFF2-40B4-BE49-F238E27FC236}">
                <a16:creationId xmlns:a16="http://schemas.microsoft.com/office/drawing/2014/main" id="{87B32E16-4AE3-BF49-8EE0-8A73AF3B6A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564" b="7471"/>
          <a:stretch/>
        </p:blipFill>
        <p:spPr>
          <a:xfrm>
            <a:off x="944033" y="14472"/>
            <a:ext cx="1677033" cy="2023946"/>
          </a:xfrm>
          <a:prstGeom prst="rect">
            <a:avLst/>
          </a:prstGeom>
          <a:ln>
            <a:noFill/>
          </a:ln>
        </p:spPr>
      </p:pic>
      <p:sp>
        <p:nvSpPr>
          <p:cNvPr id="6" name="TextBox 5">
            <a:extLst>
              <a:ext uri="{FF2B5EF4-FFF2-40B4-BE49-F238E27FC236}">
                <a16:creationId xmlns:a16="http://schemas.microsoft.com/office/drawing/2014/main" id="{93BBE65C-E95E-0D4B-B7DF-E15C160BCFD4}"/>
              </a:ext>
            </a:extLst>
          </p:cNvPr>
          <p:cNvSpPr txBox="1"/>
          <p:nvPr/>
        </p:nvSpPr>
        <p:spPr>
          <a:xfrm>
            <a:off x="2621066" y="0"/>
            <a:ext cx="752316" cy="992579"/>
          </a:xfrm>
          <a:prstGeom prst="wedgeRectCallout">
            <a:avLst>
              <a:gd name="adj1" fmla="val -181468"/>
              <a:gd name="adj2" fmla="val -6189"/>
            </a:avLst>
          </a:prstGeom>
          <a:solidFill>
            <a:schemeClr val="accent6">
              <a:lumMod val="20000"/>
              <a:lumOff val="80000"/>
            </a:schemeClr>
          </a:solidFill>
        </p:spPr>
        <p:txBody>
          <a:bodyPr wrap="square" rtlCol="0">
            <a:spAutoFit/>
          </a:bodyPr>
          <a:lstStyle/>
          <a:p>
            <a:r>
              <a:rPr lang="en-GB" sz="650" dirty="0">
                <a:solidFill>
                  <a:sysClr val="windowText" lastClr="000000"/>
                </a:solidFill>
                <a:latin typeface="+mj-lt"/>
              </a:rPr>
              <a:t>Highland (</a:t>
            </a:r>
            <a:r>
              <a:rPr lang="en-GB" sz="650" b="1" dirty="0">
                <a:solidFill>
                  <a:sysClr val="windowText" lastClr="000000"/>
                </a:solidFill>
                <a:latin typeface="+mj-lt"/>
              </a:rPr>
              <a:t>upland</a:t>
            </a:r>
            <a:r>
              <a:rPr lang="en-GB" sz="650" dirty="0">
                <a:solidFill>
                  <a:sysClr val="windowText" lastClr="000000"/>
                </a:solidFill>
                <a:latin typeface="+mj-lt"/>
              </a:rPr>
              <a:t>) areas, often over 600 metres above sea level; e.g. the Scottish Highlands (glaciated mountains).</a:t>
            </a:r>
          </a:p>
        </p:txBody>
      </p:sp>
      <p:sp>
        <p:nvSpPr>
          <p:cNvPr id="7" name="TextBox 6">
            <a:extLst>
              <a:ext uri="{FF2B5EF4-FFF2-40B4-BE49-F238E27FC236}">
                <a16:creationId xmlns:a16="http://schemas.microsoft.com/office/drawing/2014/main" id="{8972830C-A08E-164B-B973-A238A977BFE2}"/>
              </a:ext>
            </a:extLst>
          </p:cNvPr>
          <p:cNvSpPr txBox="1"/>
          <p:nvPr/>
        </p:nvSpPr>
        <p:spPr>
          <a:xfrm>
            <a:off x="2641923" y="1084310"/>
            <a:ext cx="722236" cy="992579"/>
          </a:xfrm>
          <a:prstGeom prst="wedgeRectCallout">
            <a:avLst>
              <a:gd name="adj1" fmla="val -75886"/>
              <a:gd name="adj2" fmla="val -1703"/>
            </a:avLst>
          </a:prstGeom>
          <a:solidFill>
            <a:schemeClr val="accent2">
              <a:lumMod val="40000"/>
              <a:lumOff val="60000"/>
            </a:schemeClr>
          </a:solidFill>
        </p:spPr>
        <p:txBody>
          <a:bodyPr wrap="square" rtlCol="0">
            <a:spAutoFit/>
          </a:bodyPr>
          <a:lstStyle/>
          <a:p>
            <a:r>
              <a:rPr lang="en-GB" sz="650" b="1" dirty="0">
                <a:solidFill>
                  <a:sysClr val="windowText" lastClr="000000"/>
                </a:solidFill>
                <a:latin typeface="+mj-lt"/>
              </a:rPr>
              <a:t>Lowland</a:t>
            </a:r>
            <a:r>
              <a:rPr lang="en-GB" sz="650" dirty="0">
                <a:solidFill>
                  <a:sysClr val="windowText" lastClr="000000"/>
                </a:solidFill>
                <a:latin typeface="+mj-lt"/>
              </a:rPr>
              <a:t> areas, under 200 metres above sea level, largely flat or low hills; e.g. the Fens in eastern England.</a:t>
            </a:r>
          </a:p>
        </p:txBody>
      </p:sp>
      <p:sp>
        <p:nvSpPr>
          <p:cNvPr id="8" name="TextBox 7">
            <a:extLst>
              <a:ext uri="{FF2B5EF4-FFF2-40B4-BE49-F238E27FC236}">
                <a16:creationId xmlns:a16="http://schemas.microsoft.com/office/drawing/2014/main" id="{5B0298D6-3413-0E41-8987-9923B830A713}"/>
              </a:ext>
            </a:extLst>
          </p:cNvPr>
          <p:cNvSpPr txBox="1"/>
          <p:nvPr/>
        </p:nvSpPr>
        <p:spPr>
          <a:xfrm>
            <a:off x="0" y="2063984"/>
            <a:ext cx="3341178" cy="523220"/>
          </a:xfrm>
          <a:prstGeom prst="rect">
            <a:avLst/>
          </a:prstGeom>
          <a:noFill/>
        </p:spPr>
        <p:txBody>
          <a:bodyPr wrap="square" rtlCol="0">
            <a:spAutoFit/>
          </a:bodyPr>
          <a:lstStyle/>
          <a:p>
            <a:r>
              <a:rPr lang="en-GB" sz="700" dirty="0">
                <a:latin typeface="+mj-lt"/>
              </a:rPr>
              <a:t>The landscape will be affected by four main factors; geology/ vegetation/ land use and culture. </a:t>
            </a:r>
          </a:p>
          <a:p>
            <a:r>
              <a:rPr lang="en-GB" sz="700" dirty="0">
                <a:latin typeface="+mj-lt"/>
              </a:rPr>
              <a:t>Many of these areas in the UK can be considered an Area of Outstanding Natural Beauty such as the Lake District and Dartmoor.</a:t>
            </a:r>
          </a:p>
        </p:txBody>
      </p:sp>
      <p:graphicFrame>
        <p:nvGraphicFramePr>
          <p:cNvPr id="18" name="Table 17">
            <a:extLst>
              <a:ext uri="{FF2B5EF4-FFF2-40B4-BE49-F238E27FC236}">
                <a16:creationId xmlns:a16="http://schemas.microsoft.com/office/drawing/2014/main" id="{0E27EE48-1F46-2C4F-A19F-E9B240710853}"/>
              </a:ext>
            </a:extLst>
          </p:cNvPr>
          <p:cNvGraphicFramePr>
            <a:graphicFrameLocks noGrp="1"/>
          </p:cNvGraphicFramePr>
          <p:nvPr>
            <p:extLst>
              <p:ext uri="{D42A27DB-BD31-4B8C-83A1-F6EECF244321}">
                <p14:modId xmlns:p14="http://schemas.microsoft.com/office/powerpoint/2010/main" val="2951428344"/>
              </p:ext>
            </p:extLst>
          </p:nvPr>
        </p:nvGraphicFramePr>
        <p:xfrm>
          <a:off x="3394239" y="22108"/>
          <a:ext cx="6441141" cy="1554480"/>
        </p:xfrm>
        <a:graphic>
          <a:graphicData uri="http://schemas.openxmlformats.org/drawingml/2006/table">
            <a:tbl>
              <a:tblPr firstRow="1" bandRow="1">
                <a:tableStyleId>{5C22544A-7EE6-4342-B048-85BDC9FD1C3A}</a:tableStyleId>
              </a:tblPr>
              <a:tblGrid>
                <a:gridCol w="2147047">
                  <a:extLst>
                    <a:ext uri="{9D8B030D-6E8A-4147-A177-3AD203B41FA5}">
                      <a16:colId xmlns:a16="http://schemas.microsoft.com/office/drawing/2014/main" val="4101253163"/>
                    </a:ext>
                  </a:extLst>
                </a:gridCol>
                <a:gridCol w="2147047">
                  <a:extLst>
                    <a:ext uri="{9D8B030D-6E8A-4147-A177-3AD203B41FA5}">
                      <a16:colId xmlns:a16="http://schemas.microsoft.com/office/drawing/2014/main" val="2644931579"/>
                    </a:ext>
                  </a:extLst>
                </a:gridCol>
                <a:gridCol w="2147047">
                  <a:extLst>
                    <a:ext uri="{9D8B030D-6E8A-4147-A177-3AD203B41FA5}">
                      <a16:colId xmlns:a16="http://schemas.microsoft.com/office/drawing/2014/main" val="2128338998"/>
                    </a:ext>
                  </a:extLst>
                </a:gridCol>
              </a:tblGrid>
              <a:tr h="163754">
                <a:tc gridSpan="3">
                  <a:txBody>
                    <a:bodyPr/>
                    <a:lstStyle/>
                    <a:p>
                      <a:pPr algn="ctr"/>
                      <a:r>
                        <a:rPr lang="en-GB" sz="600" dirty="0">
                          <a:solidFill>
                            <a:schemeClr val="tx1"/>
                          </a:solidFill>
                          <a:latin typeface="+mj-lt"/>
                        </a:rPr>
                        <a:t>Processes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GB"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506086103"/>
                  </a:ext>
                </a:extLst>
              </a:tr>
              <a:tr h="254141">
                <a:tc>
                  <a:txBody>
                    <a:bodyPr/>
                    <a:lstStyle/>
                    <a:p>
                      <a:pPr algn="ctr"/>
                      <a:r>
                        <a:rPr lang="en-GB" sz="600" b="1" i="0" dirty="0">
                          <a:solidFill>
                            <a:schemeClr val="tx1"/>
                          </a:solidFill>
                          <a:latin typeface="+mj-lt"/>
                        </a:rPr>
                        <a:t>Transportation</a:t>
                      </a:r>
                      <a:r>
                        <a:rPr lang="en-GB" sz="600" i="0" dirty="0">
                          <a:solidFill>
                            <a:schemeClr val="tx1"/>
                          </a:solidFill>
                          <a:latin typeface="+mj-lt"/>
                        </a:rPr>
                        <a:t> - The movement of sediment along the coast </a:t>
                      </a: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sz="600" b="1" i="0" dirty="0">
                          <a:solidFill>
                            <a:schemeClr val="tx1"/>
                          </a:solidFill>
                          <a:latin typeface="+mj-lt"/>
                        </a:rPr>
                        <a:t>Erosion</a:t>
                      </a:r>
                      <a:r>
                        <a:rPr lang="en-GB" sz="600" i="0" dirty="0">
                          <a:solidFill>
                            <a:schemeClr val="tx1"/>
                          </a:solidFill>
                          <a:latin typeface="+mj-lt"/>
                        </a:rPr>
                        <a:t> - The breakdown of sediment into smaller fragments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en-GB" sz="600" b="1" i="0" dirty="0">
                          <a:solidFill>
                            <a:schemeClr val="tx1"/>
                          </a:solidFill>
                          <a:latin typeface="+mj-lt"/>
                        </a:rPr>
                        <a:t>Deposition</a:t>
                      </a:r>
                      <a:r>
                        <a:rPr lang="en-GB" sz="600" i="0" dirty="0">
                          <a:solidFill>
                            <a:schemeClr val="tx1"/>
                          </a:solidFill>
                          <a:latin typeface="+mj-lt"/>
                        </a:rPr>
                        <a:t> - When waves loose energy they leave behind the smaller pieces. </a:t>
                      </a: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605765413"/>
                  </a:ext>
                </a:extLst>
              </a:tr>
              <a:tr h="2541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b="1" dirty="0">
                          <a:solidFill>
                            <a:schemeClr val="tx1"/>
                          </a:solidFill>
                          <a:latin typeface="+mj-lt"/>
                        </a:rPr>
                        <a:t>Traction</a:t>
                      </a:r>
                      <a:r>
                        <a:rPr lang="en-GB" sz="600" dirty="0">
                          <a:solidFill>
                            <a:schemeClr val="tx1"/>
                          </a:solidFill>
                          <a:latin typeface="+mj-lt"/>
                        </a:rPr>
                        <a:t> - large material is rolled along the sea floor. </a:t>
                      </a: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b="1" kern="1200" dirty="0">
                          <a:solidFill>
                            <a:schemeClr val="tx1"/>
                          </a:solidFill>
                          <a:latin typeface="+mj-lt"/>
                          <a:ea typeface="+mn-ea"/>
                          <a:cs typeface="+mn-cs"/>
                        </a:rPr>
                        <a:t>Hydraulic Action </a:t>
                      </a:r>
                      <a:r>
                        <a:rPr lang="en-GB" sz="600" kern="1200" dirty="0">
                          <a:solidFill>
                            <a:schemeClr val="tx1"/>
                          </a:solidFill>
                          <a:latin typeface="+mj-lt"/>
                          <a:ea typeface="+mn-ea"/>
                          <a:cs typeface="+mn-cs"/>
                        </a:rPr>
                        <a:t>– The force of water into cracks helps to break it up.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600" dirty="0">
                        <a:solidFill>
                          <a:schemeClr val="tx1"/>
                        </a:solidFill>
                        <a:latin typeface="+mj-lt"/>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7248591"/>
                  </a:ext>
                </a:extLst>
              </a:tr>
              <a:tr h="2541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b="1" dirty="0">
                          <a:solidFill>
                            <a:schemeClr val="tx1"/>
                          </a:solidFill>
                          <a:latin typeface="+mj-lt"/>
                        </a:rPr>
                        <a:t>Saltation</a:t>
                      </a:r>
                      <a:r>
                        <a:rPr lang="en-GB" sz="600" dirty="0">
                          <a:solidFill>
                            <a:schemeClr val="tx1"/>
                          </a:solidFill>
                          <a:latin typeface="+mj-lt"/>
                        </a:rPr>
                        <a:t> - beach material is bounced along the sea floor. </a:t>
                      </a: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b="1" kern="1200" dirty="0">
                          <a:solidFill>
                            <a:schemeClr val="tx1"/>
                          </a:solidFill>
                          <a:latin typeface="+mj-lt"/>
                          <a:ea typeface="+mn-ea"/>
                          <a:cs typeface="+mn-cs"/>
                        </a:rPr>
                        <a:t>Abrasion</a:t>
                      </a:r>
                      <a:r>
                        <a:rPr lang="en-GB" sz="600" kern="1200" dirty="0">
                          <a:solidFill>
                            <a:schemeClr val="tx1"/>
                          </a:solidFill>
                          <a:latin typeface="+mj-lt"/>
                          <a:ea typeface="+mn-ea"/>
                          <a:cs typeface="+mn-cs"/>
                        </a:rPr>
                        <a:t> – Waves fling sand and pebbles against the rock. These wear away like sandpaper.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600" dirty="0">
                        <a:solidFill>
                          <a:schemeClr val="tx1"/>
                        </a:solidFill>
                        <a:latin typeface="+mj-lt"/>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1447871"/>
                  </a:ext>
                </a:extLst>
              </a:tr>
              <a:tr h="2541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b="1" dirty="0">
                          <a:solidFill>
                            <a:schemeClr val="tx1"/>
                          </a:solidFill>
                          <a:latin typeface="+mj-lt"/>
                        </a:rPr>
                        <a:t>Suspension</a:t>
                      </a:r>
                      <a:r>
                        <a:rPr lang="en-GB" sz="600" dirty="0">
                          <a:solidFill>
                            <a:schemeClr val="tx1"/>
                          </a:solidFill>
                          <a:latin typeface="+mj-lt"/>
                        </a:rPr>
                        <a:t> - beach material is suspended and carried by the waves. </a:t>
                      </a: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r>
                        <a:rPr lang="en-GB" sz="600" b="1" kern="1200" dirty="0">
                          <a:solidFill>
                            <a:schemeClr val="tx1"/>
                          </a:solidFill>
                          <a:latin typeface="+mj-lt"/>
                          <a:ea typeface="+mn-ea"/>
                          <a:cs typeface="+mn-cs"/>
                        </a:rPr>
                        <a:t>Attrition</a:t>
                      </a:r>
                      <a:r>
                        <a:rPr lang="en-GB" sz="600" kern="1200" dirty="0">
                          <a:solidFill>
                            <a:schemeClr val="tx1"/>
                          </a:solidFill>
                          <a:latin typeface="+mj-lt"/>
                          <a:ea typeface="+mn-ea"/>
                          <a:cs typeface="+mn-cs"/>
                        </a:rPr>
                        <a:t>  - Chunks of rock get knocked together and worn into smaller bits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600" dirty="0">
                        <a:solidFill>
                          <a:schemeClr val="tx1"/>
                        </a:solidFill>
                        <a:latin typeface="+mj-lt"/>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61379595"/>
                  </a:ext>
                </a:extLst>
              </a:tr>
              <a:tr h="2541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b="1" dirty="0">
                          <a:solidFill>
                            <a:schemeClr val="tx1"/>
                          </a:solidFill>
                          <a:latin typeface="+mj-lt"/>
                        </a:rPr>
                        <a:t>Solution</a:t>
                      </a:r>
                      <a:r>
                        <a:rPr lang="en-GB" sz="600" dirty="0">
                          <a:solidFill>
                            <a:schemeClr val="tx1"/>
                          </a:solidFill>
                          <a:latin typeface="+mj-lt"/>
                        </a:rPr>
                        <a:t> - material is dissolved and carried by the water.</a:t>
                      </a:r>
                      <a:endParaRPr lang="en-GB" sz="600" b="0" i="0" u="none" strike="noStrike" dirty="0">
                        <a:solidFill>
                          <a:schemeClr val="tx1"/>
                        </a:solidFill>
                        <a:effectLst/>
                        <a:latin typeface="+mj-lt"/>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b="1" kern="1200" dirty="0">
                          <a:solidFill>
                            <a:schemeClr val="tx1"/>
                          </a:solidFill>
                          <a:latin typeface="+mj-lt"/>
                          <a:ea typeface="+mn-ea"/>
                          <a:cs typeface="+mn-cs"/>
                        </a:rPr>
                        <a:t>Solution</a:t>
                      </a:r>
                      <a:r>
                        <a:rPr lang="en-GB" sz="600" kern="1200" dirty="0">
                          <a:solidFill>
                            <a:schemeClr val="tx1"/>
                          </a:solidFill>
                          <a:latin typeface="+mj-lt"/>
                          <a:ea typeface="+mn-ea"/>
                          <a:cs typeface="+mn-cs"/>
                        </a:rPr>
                        <a:t> – Water dissolves the soluble material from the rock. </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600" dirty="0">
                        <a:solidFill>
                          <a:schemeClr val="tx1"/>
                        </a:solidFill>
                        <a:latin typeface="+mj-lt"/>
                      </a:endParaRPr>
                    </a:p>
                  </a:txBody>
                  <a:tcP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033513"/>
                  </a:ext>
                </a:extLst>
              </a:tr>
            </a:tbl>
          </a:graphicData>
        </a:graphic>
      </p:graphicFrame>
      <p:pic>
        <p:nvPicPr>
          <p:cNvPr id="21" name="Picture 20">
            <a:extLst>
              <a:ext uri="{FF2B5EF4-FFF2-40B4-BE49-F238E27FC236}">
                <a16:creationId xmlns:a16="http://schemas.microsoft.com/office/drawing/2014/main" id="{6038BD7A-B0D8-2E48-9FC2-A601E3FE2C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4317" y="1546434"/>
            <a:ext cx="2140984" cy="792065"/>
          </a:xfrm>
          <a:prstGeom prst="rect">
            <a:avLst/>
          </a:prstGeom>
        </p:spPr>
      </p:pic>
      <p:graphicFrame>
        <p:nvGraphicFramePr>
          <p:cNvPr id="26" name="Table 25">
            <a:extLst>
              <a:ext uri="{FF2B5EF4-FFF2-40B4-BE49-F238E27FC236}">
                <a16:creationId xmlns:a16="http://schemas.microsoft.com/office/drawing/2014/main" id="{8534DAC1-E75D-9544-86D7-2F936416D7B4}"/>
              </a:ext>
            </a:extLst>
          </p:cNvPr>
          <p:cNvGraphicFramePr>
            <a:graphicFrameLocks noGrp="1"/>
          </p:cNvGraphicFramePr>
          <p:nvPr>
            <p:extLst>
              <p:ext uri="{D42A27DB-BD31-4B8C-83A1-F6EECF244321}">
                <p14:modId xmlns:p14="http://schemas.microsoft.com/office/powerpoint/2010/main" val="3537135412"/>
              </p:ext>
            </p:extLst>
          </p:nvPr>
        </p:nvGraphicFramePr>
        <p:xfrm>
          <a:off x="9865460" y="0"/>
          <a:ext cx="2326540" cy="640080"/>
        </p:xfrm>
        <a:graphic>
          <a:graphicData uri="http://schemas.openxmlformats.org/drawingml/2006/table">
            <a:tbl>
              <a:tblPr firstRow="1" bandRow="1">
                <a:tableStyleId>{00A15C55-8517-42AA-B614-E9B94910E393}</a:tableStyleId>
              </a:tblPr>
              <a:tblGrid>
                <a:gridCol w="2326540">
                  <a:extLst>
                    <a:ext uri="{9D8B030D-6E8A-4147-A177-3AD203B41FA5}">
                      <a16:colId xmlns:a16="http://schemas.microsoft.com/office/drawing/2014/main" val="3407691148"/>
                    </a:ext>
                  </a:extLst>
                </a:gridCol>
              </a:tblGrid>
              <a:tr h="0">
                <a:tc>
                  <a:txBody>
                    <a:bodyPr/>
                    <a:lstStyle/>
                    <a:p>
                      <a:pPr algn="ctr"/>
                      <a:r>
                        <a:rPr lang="en-GB" sz="600" dirty="0">
                          <a:solidFill>
                            <a:schemeClr val="tx1"/>
                          </a:solidFill>
                          <a:latin typeface="+mj-lt"/>
                        </a:rPr>
                        <a:t>How a river’s cross profile changes downstream.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06354581"/>
                  </a:ext>
                </a:extLst>
              </a:tr>
              <a:tr h="182039">
                <a:tc>
                  <a:txBody>
                    <a:bodyPr/>
                    <a:lstStyle/>
                    <a:p>
                      <a:pPr algn="l"/>
                      <a:r>
                        <a:rPr lang="en-GB" sz="600" b="0" dirty="0">
                          <a:solidFill>
                            <a:schemeClr val="tx1"/>
                          </a:solidFill>
                          <a:latin typeface="+mj-lt"/>
                        </a:rPr>
                        <a:t>The </a:t>
                      </a:r>
                      <a:r>
                        <a:rPr lang="en-GB" sz="600" b="1" dirty="0">
                          <a:solidFill>
                            <a:schemeClr val="tx1"/>
                          </a:solidFill>
                          <a:latin typeface="+mj-lt"/>
                        </a:rPr>
                        <a:t>long profile </a:t>
                      </a:r>
                      <a:r>
                        <a:rPr lang="en-GB" sz="600" b="0" dirty="0">
                          <a:solidFill>
                            <a:schemeClr val="tx1"/>
                          </a:solidFill>
                          <a:latin typeface="+mj-lt"/>
                        </a:rPr>
                        <a:t>of a river shows the change in height of the river’s bed from its source to its mouth.  It is typically concave, decreasing in gradient downstream.</a:t>
                      </a:r>
                    </a:p>
                    <a:p>
                      <a:pPr algn="l"/>
                      <a:r>
                        <a:rPr lang="en-GB" sz="600" b="0" dirty="0">
                          <a:solidFill>
                            <a:schemeClr val="tx1"/>
                          </a:solidFill>
                          <a:latin typeface="+mj-lt"/>
                        </a:rPr>
                        <a:t>The </a:t>
                      </a:r>
                      <a:r>
                        <a:rPr lang="en-GB" sz="600" b="1" dirty="0">
                          <a:solidFill>
                            <a:schemeClr val="tx1"/>
                          </a:solidFill>
                          <a:latin typeface="+mj-lt"/>
                        </a:rPr>
                        <a:t>cross profile </a:t>
                      </a:r>
                      <a:r>
                        <a:rPr lang="en-GB" sz="600" b="0" dirty="0">
                          <a:solidFill>
                            <a:schemeClr val="tx1"/>
                          </a:solidFill>
                          <a:latin typeface="+mj-lt"/>
                        </a:rPr>
                        <a:t>shows the shape of the river valley.</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3663743"/>
                  </a:ext>
                </a:extLst>
              </a:tr>
            </a:tbl>
          </a:graphicData>
        </a:graphic>
      </p:graphicFrame>
      <p:pic>
        <p:nvPicPr>
          <p:cNvPr id="27" name="Picture 26">
            <a:extLst>
              <a:ext uri="{FF2B5EF4-FFF2-40B4-BE49-F238E27FC236}">
                <a16:creationId xmlns:a16="http://schemas.microsoft.com/office/drawing/2014/main" id="{032A0D61-3A4A-5B44-AC73-E12707D9029E}"/>
              </a:ext>
            </a:extLst>
          </p:cNvPr>
          <p:cNvPicPr>
            <a:picLocks noChangeAspect="1"/>
          </p:cNvPicPr>
          <p:nvPr/>
        </p:nvPicPr>
        <p:blipFill rotWithShape="1">
          <a:blip r:embed="rId4"/>
          <a:srcRect l="7296" t="22249" r="3880" b="40385"/>
          <a:stretch/>
        </p:blipFill>
        <p:spPr>
          <a:xfrm>
            <a:off x="9865460" y="700388"/>
            <a:ext cx="2324702" cy="754449"/>
          </a:xfrm>
          <a:prstGeom prst="rect">
            <a:avLst/>
          </a:prstGeom>
        </p:spPr>
      </p:pic>
      <p:sp>
        <p:nvSpPr>
          <p:cNvPr id="29" name="TextBox 28">
            <a:extLst>
              <a:ext uri="{FF2B5EF4-FFF2-40B4-BE49-F238E27FC236}">
                <a16:creationId xmlns:a16="http://schemas.microsoft.com/office/drawing/2014/main" id="{F7563DFC-7736-2543-ADEE-E0D4A66F65AB}"/>
              </a:ext>
            </a:extLst>
          </p:cNvPr>
          <p:cNvSpPr txBox="1"/>
          <p:nvPr/>
        </p:nvSpPr>
        <p:spPr>
          <a:xfrm>
            <a:off x="10047910" y="860139"/>
            <a:ext cx="618537" cy="169277"/>
          </a:xfrm>
          <a:prstGeom prst="rect">
            <a:avLst/>
          </a:prstGeom>
          <a:noFill/>
        </p:spPr>
        <p:txBody>
          <a:bodyPr wrap="square" rtlCol="0">
            <a:spAutoFit/>
          </a:bodyPr>
          <a:lstStyle/>
          <a:p>
            <a:pPr algn="ctr"/>
            <a:r>
              <a:rPr lang="en-GB" sz="500" dirty="0">
                <a:solidFill>
                  <a:srgbClr val="002060"/>
                </a:solidFill>
              </a:rPr>
              <a:t>Upper course</a:t>
            </a:r>
          </a:p>
        </p:txBody>
      </p:sp>
      <p:sp>
        <p:nvSpPr>
          <p:cNvPr id="30" name="TextBox 29">
            <a:extLst>
              <a:ext uri="{FF2B5EF4-FFF2-40B4-BE49-F238E27FC236}">
                <a16:creationId xmlns:a16="http://schemas.microsoft.com/office/drawing/2014/main" id="{60E7A71E-DFD6-1E40-A5DC-4E50A0C60518}"/>
              </a:ext>
            </a:extLst>
          </p:cNvPr>
          <p:cNvSpPr txBox="1"/>
          <p:nvPr/>
        </p:nvSpPr>
        <p:spPr>
          <a:xfrm>
            <a:off x="10826594" y="717931"/>
            <a:ext cx="618537" cy="169277"/>
          </a:xfrm>
          <a:prstGeom prst="rect">
            <a:avLst/>
          </a:prstGeom>
          <a:noFill/>
        </p:spPr>
        <p:txBody>
          <a:bodyPr wrap="square" rtlCol="0">
            <a:spAutoFit/>
          </a:bodyPr>
          <a:lstStyle/>
          <a:p>
            <a:pPr algn="ctr"/>
            <a:r>
              <a:rPr lang="en-GB" sz="500" dirty="0">
                <a:solidFill>
                  <a:schemeClr val="accent6"/>
                </a:solidFill>
              </a:rPr>
              <a:t>Middle course</a:t>
            </a:r>
          </a:p>
        </p:txBody>
      </p:sp>
      <p:sp>
        <p:nvSpPr>
          <p:cNvPr id="31" name="TextBox 30">
            <a:extLst>
              <a:ext uri="{FF2B5EF4-FFF2-40B4-BE49-F238E27FC236}">
                <a16:creationId xmlns:a16="http://schemas.microsoft.com/office/drawing/2014/main" id="{CF55BF3F-24FD-6845-8401-D1DB88C0C78F}"/>
              </a:ext>
            </a:extLst>
          </p:cNvPr>
          <p:cNvSpPr txBox="1"/>
          <p:nvPr/>
        </p:nvSpPr>
        <p:spPr>
          <a:xfrm>
            <a:off x="11348006" y="965343"/>
            <a:ext cx="618537" cy="169277"/>
          </a:xfrm>
          <a:prstGeom prst="rect">
            <a:avLst/>
          </a:prstGeom>
          <a:noFill/>
        </p:spPr>
        <p:txBody>
          <a:bodyPr wrap="square" rtlCol="0">
            <a:spAutoFit/>
          </a:bodyPr>
          <a:lstStyle/>
          <a:p>
            <a:pPr algn="ctr"/>
            <a:r>
              <a:rPr lang="en-GB" sz="500" dirty="0">
                <a:solidFill>
                  <a:srgbClr val="FF8AD8"/>
                </a:solidFill>
              </a:rPr>
              <a:t>Lower course</a:t>
            </a:r>
          </a:p>
        </p:txBody>
      </p:sp>
      <p:graphicFrame>
        <p:nvGraphicFramePr>
          <p:cNvPr id="32" name="Table 31">
            <a:extLst>
              <a:ext uri="{FF2B5EF4-FFF2-40B4-BE49-F238E27FC236}">
                <a16:creationId xmlns:a16="http://schemas.microsoft.com/office/drawing/2014/main" id="{30B8F993-F762-3342-BBC3-8BE4F8D9D9B9}"/>
              </a:ext>
            </a:extLst>
          </p:cNvPr>
          <p:cNvGraphicFramePr>
            <a:graphicFrameLocks noGrp="1"/>
          </p:cNvGraphicFramePr>
          <p:nvPr>
            <p:extLst>
              <p:ext uri="{D42A27DB-BD31-4B8C-83A1-F6EECF244321}">
                <p14:modId xmlns:p14="http://schemas.microsoft.com/office/powerpoint/2010/main" val="3219009290"/>
              </p:ext>
            </p:extLst>
          </p:nvPr>
        </p:nvGraphicFramePr>
        <p:xfrm>
          <a:off x="5813164" y="2351183"/>
          <a:ext cx="4046764" cy="1655378"/>
        </p:xfrm>
        <a:graphic>
          <a:graphicData uri="http://schemas.openxmlformats.org/drawingml/2006/table">
            <a:tbl>
              <a:tblPr firstRow="1" bandRow="1">
                <a:tableStyleId>{00A15C55-8517-42AA-B614-E9B94910E393}</a:tableStyleId>
              </a:tblPr>
              <a:tblGrid>
                <a:gridCol w="2023382">
                  <a:extLst>
                    <a:ext uri="{9D8B030D-6E8A-4147-A177-3AD203B41FA5}">
                      <a16:colId xmlns:a16="http://schemas.microsoft.com/office/drawing/2014/main" val="3249148915"/>
                    </a:ext>
                  </a:extLst>
                </a:gridCol>
                <a:gridCol w="2023382">
                  <a:extLst>
                    <a:ext uri="{9D8B030D-6E8A-4147-A177-3AD203B41FA5}">
                      <a16:colId xmlns:a16="http://schemas.microsoft.com/office/drawing/2014/main" val="1509545877"/>
                    </a:ext>
                  </a:extLst>
                </a:gridCol>
              </a:tblGrid>
              <a:tr h="146083">
                <a:tc gridSpan="2">
                  <a:txBody>
                    <a:bodyPr/>
                    <a:lstStyle/>
                    <a:p>
                      <a:pPr algn="ctr"/>
                      <a:r>
                        <a:rPr lang="en-GB" sz="600" dirty="0">
                          <a:solidFill>
                            <a:schemeClr val="tx1"/>
                          </a:solidFill>
                          <a:latin typeface="+mj-lt"/>
                        </a:rPr>
                        <a:t>Hydrographs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3328868481"/>
                  </a:ext>
                </a:extLst>
              </a:tr>
              <a:tr h="340556">
                <a:tc gridSpan="2">
                  <a:txBody>
                    <a:bodyPr/>
                    <a:lstStyle/>
                    <a:p>
                      <a:pPr algn="l"/>
                      <a:r>
                        <a:rPr lang="en-GB" sz="600" b="0" dirty="0">
                          <a:solidFill>
                            <a:schemeClr val="tx1"/>
                          </a:solidFill>
                          <a:latin typeface="+mj-lt"/>
                        </a:rPr>
                        <a:t>Hydrographs show how the discharge of a river (the volume of water that is flowing in it, measured in </a:t>
                      </a:r>
                      <a:r>
                        <a:rPr lang="en-GB" sz="600" b="0" dirty="0" err="1">
                          <a:solidFill>
                            <a:schemeClr val="tx1"/>
                          </a:solidFill>
                          <a:latin typeface="+mj-lt"/>
                        </a:rPr>
                        <a:t>cumecs</a:t>
                      </a:r>
                      <a:r>
                        <a:rPr lang="en-GB" sz="600" b="0" dirty="0">
                          <a:solidFill>
                            <a:schemeClr val="tx1"/>
                          </a:solidFill>
                          <a:latin typeface="+mj-lt"/>
                        </a:rPr>
                        <a:t> – cubic metres per second) changes over time.</a:t>
                      </a:r>
                    </a:p>
                    <a:p>
                      <a:pPr algn="l"/>
                      <a:r>
                        <a:rPr lang="en-GB" sz="600" b="0" dirty="0">
                          <a:solidFill>
                            <a:schemeClr val="tx1"/>
                          </a:solidFill>
                          <a:latin typeface="+mj-lt"/>
                        </a:rPr>
                        <a:t>A ‘flashy’ hydrograph has a short lag time and a high peak discharge, caused by lots of surface runoff.</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3939473126"/>
                  </a:ext>
                </a:extLst>
              </a:tr>
              <a:tr h="176585">
                <a:tc>
                  <a:txBody>
                    <a:bodyPr/>
                    <a:lstStyle/>
                    <a:p>
                      <a:pPr marL="171450" indent="-171450">
                        <a:buFont typeface="Arial" panose="020B0604020202020204" pitchFamily="34" charset="0"/>
                        <a:buChar char="•"/>
                      </a:pPr>
                      <a:r>
                        <a:rPr lang="en-GB" sz="600" b="1" dirty="0">
                          <a:solidFill>
                            <a:schemeClr val="tx1"/>
                          </a:solidFill>
                          <a:latin typeface="+mj-lt"/>
                        </a:rPr>
                        <a:t>Peak discharge </a:t>
                      </a:r>
                      <a:r>
                        <a:rPr lang="en-GB" sz="600" dirty="0">
                          <a:solidFill>
                            <a:schemeClr val="tx1"/>
                          </a:solidFill>
                          <a:latin typeface="+mj-lt"/>
                        </a:rPr>
                        <a:t>is the highest discharge.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4">
                  <a:txBody>
                    <a:bodyPr/>
                    <a:lstStyle/>
                    <a:p>
                      <a:endParaRPr lang="en-GB" sz="600"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0407890"/>
                  </a:ext>
                </a:extLst>
              </a:tr>
              <a:tr h="277490">
                <a:tc>
                  <a:txBody>
                    <a:bodyPr/>
                    <a:lstStyle/>
                    <a:p>
                      <a:pPr marL="171450" indent="-171450">
                        <a:buFont typeface="Arial" panose="020B0604020202020204" pitchFamily="34" charset="0"/>
                        <a:buChar char="•"/>
                      </a:pPr>
                      <a:r>
                        <a:rPr lang="en-GB" sz="600" b="1" dirty="0">
                          <a:solidFill>
                            <a:schemeClr val="tx1"/>
                          </a:solidFill>
                          <a:latin typeface="+mj-lt"/>
                        </a:rPr>
                        <a:t>Lag time </a:t>
                      </a:r>
                      <a:r>
                        <a:rPr lang="en-GB" sz="600" dirty="0">
                          <a:solidFill>
                            <a:schemeClr val="tx1"/>
                          </a:solidFill>
                          <a:latin typeface="+mj-lt"/>
                        </a:rPr>
                        <a:t>is the delay between peak rainfall and peak discharge.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GB"/>
                    </a:p>
                  </a:txBody>
                  <a:tcPr/>
                </a:tc>
                <a:extLst>
                  <a:ext uri="{0D108BD9-81ED-4DB2-BD59-A6C34878D82A}">
                    <a16:rowId xmlns:a16="http://schemas.microsoft.com/office/drawing/2014/main" val="3794284207"/>
                  </a:ext>
                </a:extLst>
              </a:tr>
              <a:tr h="176585">
                <a:tc>
                  <a:txBody>
                    <a:bodyPr/>
                    <a:lstStyle/>
                    <a:p>
                      <a:pPr marL="171450" indent="-171450">
                        <a:buFont typeface="Arial" panose="020B0604020202020204" pitchFamily="34" charset="0"/>
                        <a:buChar char="•"/>
                      </a:pPr>
                      <a:r>
                        <a:rPr lang="en-GB" sz="600" b="1" dirty="0">
                          <a:solidFill>
                            <a:schemeClr val="tx1"/>
                          </a:solidFill>
                          <a:latin typeface="+mj-lt"/>
                        </a:rPr>
                        <a:t>Rising limb </a:t>
                      </a:r>
                      <a:r>
                        <a:rPr lang="en-GB" sz="600" dirty="0">
                          <a:solidFill>
                            <a:schemeClr val="tx1"/>
                          </a:solidFill>
                          <a:latin typeface="+mj-lt"/>
                        </a:rPr>
                        <a:t>is the increase in discharge.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GB" dirty="0"/>
                    </a:p>
                  </a:txBody>
                  <a:tcPr/>
                </a:tc>
                <a:extLst>
                  <a:ext uri="{0D108BD9-81ED-4DB2-BD59-A6C34878D82A}">
                    <a16:rowId xmlns:a16="http://schemas.microsoft.com/office/drawing/2014/main" val="3098619224"/>
                  </a:ext>
                </a:extLst>
              </a:tr>
              <a:tr h="185998">
                <a:tc>
                  <a:txBody>
                    <a:bodyPr/>
                    <a:lstStyle/>
                    <a:p>
                      <a:pPr marL="171450" indent="-171450">
                        <a:buFont typeface="Arial" panose="020B0604020202020204" pitchFamily="34" charset="0"/>
                        <a:buChar char="•"/>
                      </a:pPr>
                      <a:r>
                        <a:rPr lang="en-GB" sz="600" b="1" dirty="0">
                          <a:solidFill>
                            <a:schemeClr val="tx1"/>
                          </a:solidFill>
                          <a:latin typeface="+mj-lt"/>
                        </a:rPr>
                        <a:t>Falling limb </a:t>
                      </a:r>
                      <a:r>
                        <a:rPr lang="en-GB" sz="600" dirty="0">
                          <a:solidFill>
                            <a:schemeClr val="tx1"/>
                          </a:solidFill>
                          <a:latin typeface="+mj-lt"/>
                        </a:rPr>
                        <a:t>is the decrease in discharge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GB" dirty="0"/>
                    </a:p>
                  </a:txBody>
                  <a:tcPr/>
                </a:tc>
                <a:extLst>
                  <a:ext uri="{0D108BD9-81ED-4DB2-BD59-A6C34878D82A}">
                    <a16:rowId xmlns:a16="http://schemas.microsoft.com/office/drawing/2014/main" val="2699933277"/>
                  </a:ext>
                </a:extLst>
              </a:tr>
              <a:tr h="277490">
                <a:tc>
                  <a:txBody>
                    <a:bodyPr/>
                    <a:lstStyle/>
                    <a:p>
                      <a:pPr marL="171450" indent="-171450">
                        <a:buFont typeface="Arial" panose="020B0604020202020204" pitchFamily="34" charset="0"/>
                        <a:buChar char="•"/>
                      </a:pPr>
                      <a:r>
                        <a:rPr lang="en-GB" sz="600" b="1" dirty="0">
                          <a:solidFill>
                            <a:schemeClr val="tx1"/>
                          </a:solidFill>
                          <a:latin typeface="+mj-lt"/>
                        </a:rPr>
                        <a:t>Baseflow</a:t>
                      </a:r>
                      <a:r>
                        <a:rPr lang="en-GB" sz="600" dirty="0">
                          <a:solidFill>
                            <a:schemeClr val="tx1"/>
                          </a:solidFill>
                          <a:latin typeface="+mj-lt"/>
                        </a:rPr>
                        <a:t> is the discharge of the river fed by groundwater flow.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600"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81775381"/>
                  </a:ext>
                </a:extLst>
              </a:tr>
            </a:tbl>
          </a:graphicData>
        </a:graphic>
      </p:graphicFrame>
      <p:pic>
        <p:nvPicPr>
          <p:cNvPr id="33" name="Picture 32">
            <a:extLst>
              <a:ext uri="{FF2B5EF4-FFF2-40B4-BE49-F238E27FC236}">
                <a16:creationId xmlns:a16="http://schemas.microsoft.com/office/drawing/2014/main" id="{B8E2F50C-DD78-1D46-8B8C-590224E383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9024" y="2875392"/>
            <a:ext cx="1829821" cy="1194013"/>
          </a:xfrm>
          <a:prstGeom prst="rect">
            <a:avLst/>
          </a:prstGeom>
        </p:spPr>
      </p:pic>
      <p:graphicFrame>
        <p:nvGraphicFramePr>
          <p:cNvPr id="34" name="Table 33">
            <a:extLst>
              <a:ext uri="{FF2B5EF4-FFF2-40B4-BE49-F238E27FC236}">
                <a16:creationId xmlns:a16="http://schemas.microsoft.com/office/drawing/2014/main" id="{DB78F1B7-56F0-EB48-B11C-4B9FD5EBCB56}"/>
              </a:ext>
            </a:extLst>
          </p:cNvPr>
          <p:cNvGraphicFramePr>
            <a:graphicFrameLocks noGrp="1"/>
          </p:cNvGraphicFramePr>
          <p:nvPr>
            <p:extLst>
              <p:ext uri="{D42A27DB-BD31-4B8C-83A1-F6EECF244321}">
                <p14:modId xmlns:p14="http://schemas.microsoft.com/office/powerpoint/2010/main" val="3005619023"/>
              </p:ext>
            </p:extLst>
          </p:nvPr>
        </p:nvGraphicFramePr>
        <p:xfrm>
          <a:off x="-10794" y="3956101"/>
          <a:ext cx="3367088" cy="1188720"/>
        </p:xfrm>
        <a:graphic>
          <a:graphicData uri="http://schemas.openxmlformats.org/drawingml/2006/table">
            <a:tbl>
              <a:tblPr firstRow="1" bandRow="1">
                <a:tableStyleId>{00A15C55-8517-42AA-B614-E9B94910E393}</a:tableStyleId>
              </a:tblPr>
              <a:tblGrid>
                <a:gridCol w="1683544">
                  <a:extLst>
                    <a:ext uri="{9D8B030D-6E8A-4147-A177-3AD203B41FA5}">
                      <a16:colId xmlns:a16="http://schemas.microsoft.com/office/drawing/2014/main" val="1792463561"/>
                    </a:ext>
                  </a:extLst>
                </a:gridCol>
                <a:gridCol w="1683544">
                  <a:extLst>
                    <a:ext uri="{9D8B030D-6E8A-4147-A177-3AD203B41FA5}">
                      <a16:colId xmlns:a16="http://schemas.microsoft.com/office/drawing/2014/main" val="2081444353"/>
                    </a:ext>
                  </a:extLst>
                </a:gridCol>
              </a:tblGrid>
              <a:tr h="123895">
                <a:tc gridSpan="2">
                  <a:txBody>
                    <a:bodyPr/>
                    <a:lstStyle/>
                    <a:p>
                      <a:pPr algn="ctr"/>
                      <a:r>
                        <a:rPr lang="en-GB" sz="600" dirty="0">
                          <a:solidFill>
                            <a:schemeClr val="tx1"/>
                          </a:solidFill>
                          <a:latin typeface="+mj-lt"/>
                        </a:rPr>
                        <a:t>Physical and Human Causes of Flooding.</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p>
                  </a:txBody>
                  <a:tcPr/>
                </a:tc>
                <a:extLst>
                  <a:ext uri="{0D108BD9-81ED-4DB2-BD59-A6C34878D82A}">
                    <a16:rowId xmlns:a16="http://schemas.microsoft.com/office/drawing/2014/main" val="3205298206"/>
                  </a:ext>
                </a:extLst>
              </a:tr>
              <a:tr h="265489">
                <a:tc>
                  <a:txBody>
                    <a:bodyPr/>
                    <a:lstStyle/>
                    <a:p>
                      <a:r>
                        <a:rPr lang="en-GB" sz="600" b="1" i="1" dirty="0">
                          <a:solidFill>
                            <a:schemeClr val="tx1"/>
                          </a:solidFill>
                          <a:latin typeface="+mj-lt"/>
                        </a:rPr>
                        <a:t>Physical: </a:t>
                      </a:r>
                      <a:r>
                        <a:rPr lang="en-GB" sz="600" b="1" dirty="0">
                          <a:solidFill>
                            <a:schemeClr val="tx1"/>
                          </a:solidFill>
                          <a:latin typeface="+mj-lt"/>
                        </a:rPr>
                        <a:t>Prolonged/heavy rainfall</a:t>
                      </a:r>
                    </a:p>
                    <a:p>
                      <a:r>
                        <a:rPr lang="en-GB" sz="600" dirty="0">
                          <a:solidFill>
                            <a:schemeClr val="tx1"/>
                          </a:solidFill>
                          <a:latin typeface="+mj-lt"/>
                        </a:rPr>
                        <a:t>This causes the soil to become saturated, stopping infiltration and causing surface runoff which</a:t>
                      </a:r>
                    </a:p>
                    <a:p>
                      <a:r>
                        <a:rPr lang="en-GB" sz="600" dirty="0">
                          <a:solidFill>
                            <a:schemeClr val="tx1"/>
                          </a:solidFill>
                          <a:latin typeface="+mj-lt"/>
                        </a:rPr>
                        <a:t>increase peak discharge.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GB" sz="600" b="1" i="1" dirty="0">
                          <a:solidFill>
                            <a:schemeClr val="tx1"/>
                          </a:solidFill>
                          <a:latin typeface="+mj-lt"/>
                        </a:rPr>
                        <a:t>Physical: </a:t>
                      </a:r>
                      <a:r>
                        <a:rPr lang="en-GB" sz="600" b="1" dirty="0">
                          <a:solidFill>
                            <a:schemeClr val="tx1"/>
                          </a:solidFill>
                          <a:latin typeface="+mj-lt"/>
                        </a:rPr>
                        <a:t>Geology</a:t>
                      </a:r>
                    </a:p>
                    <a:p>
                      <a:r>
                        <a:rPr lang="en-GB" sz="600" dirty="0">
                          <a:solidFill>
                            <a:schemeClr val="tx1"/>
                          </a:solidFill>
                          <a:latin typeface="+mj-lt"/>
                        </a:rPr>
                        <a:t>Impermeable rocks prevent infiltration, </a:t>
                      </a:r>
                    </a:p>
                    <a:p>
                      <a:r>
                        <a:rPr lang="en-GB" sz="600" dirty="0">
                          <a:solidFill>
                            <a:schemeClr val="tx1"/>
                          </a:solidFill>
                          <a:latin typeface="+mj-lt"/>
                        </a:rPr>
                        <a:t>causing surface runoff which decrease lag time.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98290141"/>
                  </a:ext>
                </a:extLst>
              </a:tr>
              <a:tr h="212391">
                <a:tc>
                  <a:txBody>
                    <a:bodyPr/>
                    <a:lstStyle/>
                    <a:p>
                      <a:r>
                        <a:rPr lang="en-GB" sz="600" b="1" i="1" dirty="0">
                          <a:solidFill>
                            <a:schemeClr val="tx1"/>
                          </a:solidFill>
                          <a:latin typeface="+mj-lt"/>
                        </a:rPr>
                        <a:t>Human: Deforestation</a:t>
                      </a:r>
                    </a:p>
                    <a:p>
                      <a:r>
                        <a:rPr lang="en-GB" sz="600" dirty="0">
                          <a:solidFill>
                            <a:schemeClr val="tx1"/>
                          </a:solidFill>
                          <a:latin typeface="+mj-lt"/>
                        </a:rPr>
                        <a:t>Clearing trees reduces interception and evapotranspiration, increasing peak discharge.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b="1" i="1" dirty="0">
                          <a:solidFill>
                            <a:schemeClr val="tx1"/>
                          </a:solidFill>
                          <a:latin typeface="+mj-lt"/>
                        </a:rPr>
                        <a:t>Human: Urbanisation</a:t>
                      </a:r>
                      <a:endParaRPr lang="en-GB" sz="600" dirty="0">
                        <a:solidFill>
                          <a:schemeClr val="tx1"/>
                        </a:solidFill>
                        <a:latin typeface="+mj-lt"/>
                      </a:endParaRPr>
                    </a:p>
                    <a:p>
                      <a:r>
                        <a:rPr lang="en-GB" sz="600" dirty="0">
                          <a:solidFill>
                            <a:schemeClr val="tx1"/>
                          </a:solidFill>
                          <a:latin typeface="+mj-lt"/>
                        </a:rPr>
                        <a:t>Tarmac and concrete are impermeable, </a:t>
                      </a:r>
                    </a:p>
                    <a:p>
                      <a:r>
                        <a:rPr lang="en-GB" sz="600" dirty="0">
                          <a:solidFill>
                            <a:schemeClr val="tx1"/>
                          </a:solidFill>
                          <a:latin typeface="+mj-lt"/>
                        </a:rPr>
                        <a:t>preventing  infiltration and  causing surface</a:t>
                      </a:r>
                    </a:p>
                    <a:p>
                      <a:r>
                        <a:rPr lang="en-GB" sz="600" dirty="0">
                          <a:solidFill>
                            <a:schemeClr val="tx1"/>
                          </a:solidFill>
                          <a:latin typeface="+mj-lt"/>
                        </a:rPr>
                        <a:t>runoff.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68720990"/>
                  </a:ext>
                </a:extLst>
              </a:tr>
            </a:tbl>
          </a:graphicData>
        </a:graphic>
      </p:graphicFrame>
      <p:graphicFrame>
        <p:nvGraphicFramePr>
          <p:cNvPr id="36" name="Table 35">
            <a:extLst>
              <a:ext uri="{FF2B5EF4-FFF2-40B4-BE49-F238E27FC236}">
                <a16:creationId xmlns:a16="http://schemas.microsoft.com/office/drawing/2014/main" id="{A7958E03-BB0C-3241-B4C6-5F93F246D145}"/>
              </a:ext>
            </a:extLst>
          </p:cNvPr>
          <p:cNvGraphicFramePr>
            <a:graphicFrameLocks noGrp="1"/>
          </p:cNvGraphicFramePr>
          <p:nvPr>
            <p:extLst>
              <p:ext uri="{D42A27DB-BD31-4B8C-83A1-F6EECF244321}">
                <p14:modId xmlns:p14="http://schemas.microsoft.com/office/powerpoint/2010/main" val="1136758722"/>
              </p:ext>
            </p:extLst>
          </p:nvPr>
        </p:nvGraphicFramePr>
        <p:xfrm>
          <a:off x="9856237" y="1494635"/>
          <a:ext cx="2326540" cy="2286000"/>
        </p:xfrm>
        <a:graphic>
          <a:graphicData uri="http://schemas.openxmlformats.org/drawingml/2006/table">
            <a:tbl>
              <a:tblPr firstRow="1" bandRow="1">
                <a:tableStyleId>{00A15C55-8517-42AA-B614-E9B94910E393}</a:tableStyleId>
              </a:tblPr>
              <a:tblGrid>
                <a:gridCol w="2326540">
                  <a:extLst>
                    <a:ext uri="{9D8B030D-6E8A-4147-A177-3AD203B41FA5}">
                      <a16:colId xmlns:a16="http://schemas.microsoft.com/office/drawing/2014/main" val="3198919670"/>
                    </a:ext>
                  </a:extLst>
                </a:gridCol>
              </a:tblGrid>
              <a:tr h="124799">
                <a:tc>
                  <a:txBody>
                    <a:bodyPr/>
                    <a:lstStyle/>
                    <a:p>
                      <a:pPr algn="ctr"/>
                      <a:r>
                        <a:rPr lang="en-GB" sz="600" i="1" dirty="0">
                          <a:solidFill>
                            <a:schemeClr val="tx1"/>
                          </a:solidFill>
                          <a:latin typeface="+mj-lt"/>
                        </a:rPr>
                        <a:t>Upper Course of a River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1893">
                        <a:alpha val="9020"/>
                      </a:srgbClr>
                    </a:solidFill>
                  </a:tcPr>
                </a:tc>
                <a:extLst>
                  <a:ext uri="{0D108BD9-81ED-4DB2-BD59-A6C34878D82A}">
                    <a16:rowId xmlns:a16="http://schemas.microsoft.com/office/drawing/2014/main" val="2421665795"/>
                  </a:ext>
                </a:extLst>
              </a:tr>
              <a:tr h="259197">
                <a:tc>
                  <a:txBody>
                    <a:bodyPr/>
                    <a:lstStyle/>
                    <a:p>
                      <a:pPr algn="l"/>
                      <a:r>
                        <a:rPr lang="en-GB" sz="600" b="0" dirty="0">
                          <a:solidFill>
                            <a:schemeClr val="tx1"/>
                          </a:solidFill>
                          <a:latin typeface="+mj-lt"/>
                        </a:rPr>
                        <a:t>Near</a:t>
                      </a:r>
                      <a:r>
                        <a:rPr lang="en-GB" sz="600" b="0" baseline="0" dirty="0">
                          <a:solidFill>
                            <a:schemeClr val="tx1"/>
                          </a:solidFill>
                          <a:latin typeface="+mj-lt"/>
                        </a:rPr>
                        <a:t> the source, the river flows over a steep gradient but has limited energy. </a:t>
                      </a:r>
                    </a:p>
                    <a:p>
                      <a:pPr algn="l"/>
                      <a:r>
                        <a:rPr lang="en-GB" sz="600" b="0" baseline="0" dirty="0">
                          <a:solidFill>
                            <a:schemeClr val="tx1"/>
                          </a:solidFill>
                          <a:latin typeface="+mj-lt"/>
                        </a:rPr>
                        <a:t>The river erodes vertically, producing </a:t>
                      </a:r>
                      <a:r>
                        <a:rPr lang="en-GB" sz="600" b="1" baseline="0" dirty="0">
                          <a:solidFill>
                            <a:schemeClr val="tx1"/>
                          </a:solidFill>
                          <a:latin typeface="+mj-lt"/>
                        </a:rPr>
                        <a:t>V-shaped valleys</a:t>
                      </a:r>
                      <a:r>
                        <a:rPr lang="en-GB" sz="600" b="0" baseline="0" dirty="0">
                          <a:solidFill>
                            <a:schemeClr val="tx1"/>
                          </a:solidFill>
                          <a:latin typeface="+mj-lt"/>
                        </a:rPr>
                        <a:t>, </a:t>
                      </a:r>
                      <a:r>
                        <a:rPr lang="en-GB" sz="600" b="1" baseline="0" dirty="0">
                          <a:solidFill>
                            <a:schemeClr val="tx1"/>
                          </a:solidFill>
                          <a:latin typeface="+mj-lt"/>
                        </a:rPr>
                        <a:t>interlocking spurs</a:t>
                      </a:r>
                      <a:r>
                        <a:rPr lang="en-GB" sz="600" b="0" baseline="0" dirty="0">
                          <a:solidFill>
                            <a:schemeClr val="tx1"/>
                          </a:solidFill>
                          <a:latin typeface="+mj-lt"/>
                        </a:rPr>
                        <a:t>, and </a:t>
                      </a:r>
                      <a:r>
                        <a:rPr lang="en-GB" sz="600" b="1" baseline="0" dirty="0">
                          <a:solidFill>
                            <a:schemeClr val="tx1"/>
                          </a:solidFill>
                          <a:latin typeface="+mj-lt"/>
                        </a:rPr>
                        <a:t>waterfalls</a:t>
                      </a:r>
                      <a:r>
                        <a:rPr lang="en-GB" sz="600" b="0" baseline="0" dirty="0">
                          <a:solidFill>
                            <a:schemeClr val="tx1"/>
                          </a:solidFill>
                          <a:latin typeface="+mj-lt"/>
                        </a:rPr>
                        <a:t>.</a:t>
                      </a:r>
                    </a:p>
                    <a:p>
                      <a:pPr algn="l"/>
                      <a:endParaRPr lang="en-GB" sz="600" b="0" baseline="0" dirty="0">
                        <a:solidFill>
                          <a:schemeClr val="tx1"/>
                        </a:solidFill>
                        <a:latin typeface="+mj-lt"/>
                      </a:endParaRPr>
                    </a:p>
                    <a:p>
                      <a:pPr algn="l"/>
                      <a:r>
                        <a:rPr lang="en-GB" sz="600" b="0" baseline="0" dirty="0">
                          <a:solidFill>
                            <a:schemeClr val="tx1"/>
                          </a:solidFill>
                          <a:latin typeface="+mj-lt"/>
                        </a:rPr>
                        <a:t>Waterfall formation: </a:t>
                      </a:r>
                    </a:p>
                    <a:p>
                      <a:pPr algn="l"/>
                      <a:endParaRPr lang="en-GB" sz="600" b="0" baseline="0" dirty="0">
                        <a:solidFill>
                          <a:schemeClr val="tx1"/>
                        </a:solidFill>
                        <a:latin typeface="+mj-lt"/>
                      </a:endParaRPr>
                    </a:p>
                    <a:p>
                      <a:pPr marL="228600" indent="-228600" algn="l">
                        <a:buFont typeface="+mj-lt"/>
                        <a:buAutoNum type="arabicPeriod"/>
                      </a:pPr>
                      <a:r>
                        <a:rPr lang="en-GB" sz="600" b="0" baseline="0" dirty="0">
                          <a:solidFill>
                            <a:schemeClr val="tx1"/>
                          </a:solidFill>
                          <a:latin typeface="+mj-lt"/>
                        </a:rPr>
                        <a:t>River flows over layers of more resistant and less resistant rock</a:t>
                      </a:r>
                    </a:p>
                    <a:p>
                      <a:pPr marL="228600" indent="-228600" algn="l">
                        <a:buFont typeface="+mj-lt"/>
                        <a:buAutoNum type="arabicPeriod"/>
                      </a:pPr>
                      <a:r>
                        <a:rPr lang="en-GB" sz="600" b="0" baseline="0" dirty="0">
                          <a:solidFill>
                            <a:schemeClr val="tx1"/>
                          </a:solidFill>
                          <a:latin typeface="+mj-lt"/>
                        </a:rPr>
                        <a:t>Hydraulic action and abrasion causes a plunge pool in the less resistant rock</a:t>
                      </a:r>
                    </a:p>
                    <a:p>
                      <a:pPr marL="228600" indent="-228600" algn="l">
                        <a:buFont typeface="+mj-lt"/>
                        <a:buAutoNum type="arabicPeriod"/>
                      </a:pPr>
                      <a:r>
                        <a:rPr lang="en-GB" sz="600" b="0" baseline="0" dirty="0">
                          <a:solidFill>
                            <a:schemeClr val="tx1"/>
                          </a:solidFill>
                          <a:latin typeface="+mj-lt"/>
                        </a:rPr>
                        <a:t>The more resistant rock is undercut, leaving the rock unsupported </a:t>
                      </a:r>
                    </a:p>
                    <a:p>
                      <a:pPr marL="228600" indent="-228600" algn="l">
                        <a:buFont typeface="+mj-lt"/>
                        <a:buAutoNum type="arabicPeriod"/>
                      </a:pPr>
                      <a:r>
                        <a:rPr lang="en-GB" sz="600" b="0" baseline="0" dirty="0">
                          <a:solidFill>
                            <a:schemeClr val="tx1"/>
                          </a:solidFill>
                          <a:latin typeface="+mj-lt"/>
                        </a:rPr>
                        <a:t>The overhanging rock collapses and the waterfall retreats upstream, forming a gorge.</a:t>
                      </a: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p>
                      <a:pPr marL="228600" indent="-228600" algn="l">
                        <a:buFont typeface="+mj-lt"/>
                        <a:buAutoNum type="arabicPeriod"/>
                      </a:pPr>
                      <a:endParaRPr lang="en-GB" sz="600" b="0" baseline="0" dirty="0">
                        <a:solidFill>
                          <a:schemeClr val="tx1"/>
                        </a:solidFill>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11893">
                        <a:alpha val="9020"/>
                      </a:srgbClr>
                    </a:solidFill>
                  </a:tcPr>
                </a:tc>
                <a:extLst>
                  <a:ext uri="{0D108BD9-81ED-4DB2-BD59-A6C34878D82A}">
                    <a16:rowId xmlns:a16="http://schemas.microsoft.com/office/drawing/2014/main" val="2499489368"/>
                  </a:ext>
                </a:extLst>
              </a:tr>
            </a:tbl>
          </a:graphicData>
        </a:graphic>
      </p:graphicFrame>
      <p:pic>
        <p:nvPicPr>
          <p:cNvPr id="40" name="Picture 39">
            <a:extLst>
              <a:ext uri="{FF2B5EF4-FFF2-40B4-BE49-F238E27FC236}">
                <a16:creationId xmlns:a16="http://schemas.microsoft.com/office/drawing/2014/main" id="{31B17587-FB39-314A-B8F6-379844AA9E6F}"/>
              </a:ext>
            </a:extLst>
          </p:cNvPr>
          <p:cNvPicPr>
            <a:picLocks noChangeAspect="1"/>
          </p:cNvPicPr>
          <p:nvPr/>
        </p:nvPicPr>
        <p:blipFill rotWithShape="1">
          <a:blip r:embed="rId6"/>
          <a:srcRect l="2348" t="16873" r="2803" b="52271"/>
          <a:stretch/>
        </p:blipFill>
        <p:spPr>
          <a:xfrm>
            <a:off x="9978959" y="3174590"/>
            <a:ext cx="2095863" cy="508819"/>
          </a:xfrm>
          <a:prstGeom prst="rect">
            <a:avLst/>
          </a:prstGeom>
        </p:spPr>
      </p:pic>
      <p:graphicFrame>
        <p:nvGraphicFramePr>
          <p:cNvPr id="41" name="Table 40">
            <a:extLst>
              <a:ext uri="{FF2B5EF4-FFF2-40B4-BE49-F238E27FC236}">
                <a16:creationId xmlns:a16="http://schemas.microsoft.com/office/drawing/2014/main" id="{1D445230-FD73-4946-9C08-85BF2CCB07DD}"/>
              </a:ext>
            </a:extLst>
          </p:cNvPr>
          <p:cNvGraphicFramePr>
            <a:graphicFrameLocks noGrp="1"/>
          </p:cNvGraphicFramePr>
          <p:nvPr>
            <p:extLst>
              <p:ext uri="{D42A27DB-BD31-4B8C-83A1-F6EECF244321}">
                <p14:modId xmlns:p14="http://schemas.microsoft.com/office/powerpoint/2010/main" val="1517909827"/>
              </p:ext>
            </p:extLst>
          </p:nvPr>
        </p:nvGraphicFramePr>
        <p:xfrm>
          <a:off x="9863621" y="3752182"/>
          <a:ext cx="2326541" cy="822960"/>
        </p:xfrm>
        <a:graphic>
          <a:graphicData uri="http://schemas.openxmlformats.org/drawingml/2006/table">
            <a:tbl>
              <a:tblPr firstRow="1" bandRow="1">
                <a:tableStyleId>{00A15C55-8517-42AA-B614-E9B94910E393}</a:tableStyleId>
              </a:tblPr>
              <a:tblGrid>
                <a:gridCol w="2326541">
                  <a:extLst>
                    <a:ext uri="{9D8B030D-6E8A-4147-A177-3AD203B41FA5}">
                      <a16:colId xmlns:a16="http://schemas.microsoft.com/office/drawing/2014/main" val="3198919670"/>
                    </a:ext>
                  </a:extLst>
                </a:gridCol>
              </a:tblGrid>
              <a:tr h="0">
                <a:tc>
                  <a:txBody>
                    <a:bodyPr/>
                    <a:lstStyle/>
                    <a:p>
                      <a:pPr algn="ctr"/>
                      <a:r>
                        <a:rPr lang="en-GB" sz="600" i="1" dirty="0">
                          <a:solidFill>
                            <a:schemeClr val="tx1"/>
                          </a:solidFill>
                          <a:latin typeface="+mj-lt"/>
                        </a:rPr>
                        <a:t>Middle Course of a River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21665795"/>
                  </a:ext>
                </a:extLst>
              </a:tr>
              <a:tr h="177711">
                <a:tc>
                  <a:txBody>
                    <a:bodyPr/>
                    <a:lstStyle/>
                    <a:p>
                      <a:pPr algn="l"/>
                      <a:r>
                        <a:rPr lang="en-GB" sz="600" b="0" dirty="0">
                          <a:solidFill>
                            <a:schemeClr val="tx1"/>
                          </a:solidFill>
                          <a:latin typeface="+mj-lt"/>
                        </a:rPr>
                        <a:t>The river now flows over a more gentle gradient, but has more energy (more water flowing, more quickly).  The river erodes </a:t>
                      </a:r>
                      <a:r>
                        <a:rPr lang="en-GB" sz="600" b="1" dirty="0">
                          <a:solidFill>
                            <a:schemeClr val="tx1"/>
                          </a:solidFill>
                          <a:latin typeface="+mj-lt"/>
                        </a:rPr>
                        <a:t>laterally</a:t>
                      </a:r>
                      <a:r>
                        <a:rPr lang="en-GB" sz="600" b="0" dirty="0">
                          <a:solidFill>
                            <a:schemeClr val="tx1"/>
                          </a:solidFill>
                          <a:latin typeface="+mj-lt"/>
                        </a:rPr>
                        <a:t>, creating a </a:t>
                      </a:r>
                      <a:r>
                        <a:rPr lang="en-GB" sz="600" b="1" dirty="0">
                          <a:solidFill>
                            <a:schemeClr val="tx1"/>
                          </a:solidFill>
                          <a:latin typeface="+mj-lt"/>
                        </a:rPr>
                        <a:t>u-shaped valley, meanders</a:t>
                      </a:r>
                      <a:r>
                        <a:rPr lang="en-GB" sz="600" b="0" dirty="0">
                          <a:solidFill>
                            <a:schemeClr val="tx1"/>
                          </a:solidFill>
                          <a:latin typeface="+mj-lt"/>
                        </a:rPr>
                        <a:t>, and </a:t>
                      </a:r>
                      <a:r>
                        <a:rPr lang="en-GB" sz="600" b="1" dirty="0">
                          <a:solidFill>
                            <a:schemeClr val="tx1"/>
                          </a:solidFill>
                          <a:latin typeface="+mj-lt"/>
                        </a:rPr>
                        <a:t>ox bow lakes. </a:t>
                      </a:r>
                    </a:p>
                    <a:p>
                      <a:pPr algn="l"/>
                      <a:endParaRPr lang="en-GB" sz="600" b="1" dirty="0">
                        <a:solidFill>
                          <a:schemeClr val="tx1"/>
                        </a:solidFill>
                        <a:latin typeface="+mj-lt"/>
                      </a:endParaRPr>
                    </a:p>
                    <a:p>
                      <a:pPr algn="l"/>
                      <a:r>
                        <a:rPr lang="en-GB" sz="600" b="0" dirty="0">
                          <a:solidFill>
                            <a:schemeClr val="tx1"/>
                          </a:solidFill>
                          <a:latin typeface="+mj-lt"/>
                        </a:rPr>
                        <a:t>Formation of a meander and ox-bow lake:</a:t>
                      </a:r>
                    </a:p>
                    <a:p>
                      <a:pPr algn="l"/>
                      <a:endParaRPr lang="en-GB" sz="600" b="0" dirty="0">
                        <a:solidFill>
                          <a:schemeClr val="tx1"/>
                        </a:solidFill>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489368"/>
                  </a:ext>
                </a:extLst>
              </a:tr>
            </a:tbl>
          </a:graphicData>
        </a:graphic>
      </p:graphicFrame>
      <p:graphicFrame>
        <p:nvGraphicFramePr>
          <p:cNvPr id="42" name="Table 41">
            <a:extLst>
              <a:ext uri="{FF2B5EF4-FFF2-40B4-BE49-F238E27FC236}">
                <a16:creationId xmlns:a16="http://schemas.microsoft.com/office/drawing/2014/main" id="{16C8C349-46A6-1D41-8688-45955BA4410E}"/>
              </a:ext>
            </a:extLst>
          </p:cNvPr>
          <p:cNvGraphicFramePr>
            <a:graphicFrameLocks noGrp="1"/>
          </p:cNvGraphicFramePr>
          <p:nvPr>
            <p:extLst>
              <p:ext uri="{D42A27DB-BD31-4B8C-83A1-F6EECF244321}">
                <p14:modId xmlns:p14="http://schemas.microsoft.com/office/powerpoint/2010/main" val="3651673886"/>
              </p:ext>
            </p:extLst>
          </p:nvPr>
        </p:nvGraphicFramePr>
        <p:xfrm>
          <a:off x="9863621" y="4453840"/>
          <a:ext cx="2307187" cy="1645920"/>
        </p:xfrm>
        <a:graphic>
          <a:graphicData uri="http://schemas.openxmlformats.org/drawingml/2006/table">
            <a:tbl>
              <a:tblPr firstRow="1" bandRow="1">
                <a:tableStyleId>{00A15C55-8517-42AA-B614-E9B94910E393}</a:tableStyleId>
              </a:tblPr>
              <a:tblGrid>
                <a:gridCol w="1207947">
                  <a:extLst>
                    <a:ext uri="{9D8B030D-6E8A-4147-A177-3AD203B41FA5}">
                      <a16:colId xmlns:a16="http://schemas.microsoft.com/office/drawing/2014/main" val="1924316662"/>
                    </a:ext>
                  </a:extLst>
                </a:gridCol>
                <a:gridCol w="1099240">
                  <a:extLst>
                    <a:ext uri="{9D8B030D-6E8A-4147-A177-3AD203B41FA5}">
                      <a16:colId xmlns:a16="http://schemas.microsoft.com/office/drawing/2014/main" val="2502060541"/>
                    </a:ext>
                  </a:extLst>
                </a:gridCol>
              </a:tblGrid>
              <a:tr h="536198">
                <a:tc>
                  <a:txBody>
                    <a:bodyPr/>
                    <a:lstStyle/>
                    <a:p>
                      <a:r>
                        <a:rPr lang="en-GB" sz="600" b="0" dirty="0">
                          <a:solidFill>
                            <a:schemeClr val="tx1"/>
                          </a:solidFill>
                          <a:latin typeface="+mj-lt"/>
                        </a:rPr>
                        <a:t>1. The fastest flowing water erodes the outer bank forming  a </a:t>
                      </a:r>
                      <a:r>
                        <a:rPr lang="en-GB" sz="600" b="1" dirty="0">
                          <a:solidFill>
                            <a:schemeClr val="tx1"/>
                          </a:solidFill>
                          <a:latin typeface="+mj-lt"/>
                        </a:rPr>
                        <a:t>river cliff</a:t>
                      </a:r>
                      <a:r>
                        <a:rPr lang="en-GB" sz="600" b="0" dirty="0">
                          <a:solidFill>
                            <a:schemeClr val="tx1"/>
                          </a:solidFill>
                          <a:latin typeface="+mj-lt"/>
                        </a:rPr>
                        <a:t>; slower water causes deposition on the inner bank, forming a </a:t>
                      </a:r>
                      <a:r>
                        <a:rPr lang="en-GB" sz="600" b="0" baseline="0" dirty="0">
                          <a:solidFill>
                            <a:schemeClr val="tx1"/>
                          </a:solidFill>
                          <a:latin typeface="+mj-lt"/>
                        </a:rPr>
                        <a:t> </a:t>
                      </a:r>
                      <a:r>
                        <a:rPr lang="en-GB" sz="600" b="1" baseline="0" dirty="0">
                          <a:solidFill>
                            <a:schemeClr val="tx1"/>
                          </a:solidFill>
                          <a:latin typeface="+mj-lt"/>
                        </a:rPr>
                        <a:t>slip off slope.</a:t>
                      </a:r>
                      <a:endParaRPr lang="en-GB" sz="600" b="1" dirty="0">
                        <a:solidFill>
                          <a:schemeClr val="tx1"/>
                        </a:solidFill>
                        <a:latin typeface="+mj-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GB" sz="600" b="0" dirty="0">
                          <a:solidFill>
                            <a:schemeClr val="tx1"/>
                          </a:solidFill>
                          <a:latin typeface="+mj-lt"/>
                        </a:rPr>
                        <a:t>2. Further erosion causes the two outside bends to move towards each other, </a:t>
                      </a:r>
                      <a:r>
                        <a:rPr lang="en-GB" sz="600" b="1" dirty="0">
                          <a:solidFill>
                            <a:schemeClr val="tx1"/>
                          </a:solidFill>
                          <a:latin typeface="+mj-lt"/>
                        </a:rPr>
                        <a:t>narrowing the neck of the meander.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925090680"/>
                  </a:ext>
                </a:extLst>
              </a:tr>
              <a:tr h="536198">
                <a:tc>
                  <a:txBody>
                    <a:bodyPr/>
                    <a:lstStyle/>
                    <a:p>
                      <a:r>
                        <a:rPr lang="en-GB" sz="600" b="0" dirty="0">
                          <a:latin typeface="+mj-lt"/>
                        </a:rPr>
                        <a:t>3.Erosion eventually cuts through the neck of the meander, and the fastest flow is redirected.</a:t>
                      </a:r>
                    </a:p>
                    <a:p>
                      <a:endParaRPr lang="en-GB" sz="600" b="0" dirty="0">
                        <a:latin typeface="+mj-lt"/>
                      </a:endParaRPr>
                    </a:p>
                    <a:p>
                      <a:endParaRPr lang="en-GB" sz="600" b="0" dirty="0">
                        <a:latin typeface="+mj-lt"/>
                      </a:endParaRPr>
                    </a:p>
                    <a:p>
                      <a:endParaRPr lang="en-GB" sz="600" b="0" dirty="0">
                        <a:latin typeface="+mj-lt"/>
                      </a:endParaRPr>
                    </a:p>
                    <a:p>
                      <a:endParaRPr lang="en-GB" sz="600" b="0" dirty="0">
                        <a:latin typeface="+mj-lt"/>
                      </a:endParaRPr>
                    </a:p>
                    <a:p>
                      <a:endParaRPr lang="en-GB" sz="600" b="0" dirty="0">
                        <a:latin typeface="+mj-lt"/>
                      </a:endParaRPr>
                    </a:p>
                    <a:p>
                      <a:endParaRPr lang="en-GB" sz="600" b="0" dirty="0">
                        <a:latin typeface="+mj-lt"/>
                      </a:endParaRPr>
                    </a:p>
                    <a:p>
                      <a:endParaRPr lang="en-GB" sz="600" b="0" dirty="0">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GB" sz="600" dirty="0">
                          <a:latin typeface="+mj-lt"/>
                        </a:rPr>
                        <a:t>4. Deposition separates the old meander loop from the new main channel, forming an </a:t>
                      </a:r>
                      <a:r>
                        <a:rPr lang="en-GB" sz="600" b="1" dirty="0">
                          <a:latin typeface="+mj-lt"/>
                        </a:rPr>
                        <a:t>ox-bow lake.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722741982"/>
                  </a:ext>
                </a:extLst>
              </a:tr>
            </a:tbl>
          </a:graphicData>
        </a:graphic>
      </p:graphicFrame>
      <p:graphicFrame>
        <p:nvGraphicFramePr>
          <p:cNvPr id="43" name="Table 42">
            <a:extLst>
              <a:ext uri="{FF2B5EF4-FFF2-40B4-BE49-F238E27FC236}">
                <a16:creationId xmlns:a16="http://schemas.microsoft.com/office/drawing/2014/main" id="{243A2A74-F3C0-A94F-92F5-C6CC6D05080B}"/>
              </a:ext>
            </a:extLst>
          </p:cNvPr>
          <p:cNvGraphicFramePr>
            <a:graphicFrameLocks noGrp="1"/>
          </p:cNvGraphicFramePr>
          <p:nvPr>
            <p:extLst>
              <p:ext uri="{D42A27DB-BD31-4B8C-83A1-F6EECF244321}">
                <p14:modId xmlns:p14="http://schemas.microsoft.com/office/powerpoint/2010/main" val="825697568"/>
              </p:ext>
            </p:extLst>
          </p:nvPr>
        </p:nvGraphicFramePr>
        <p:xfrm>
          <a:off x="9873297" y="6117027"/>
          <a:ext cx="2307186" cy="731520"/>
        </p:xfrm>
        <a:graphic>
          <a:graphicData uri="http://schemas.openxmlformats.org/drawingml/2006/table">
            <a:tbl>
              <a:tblPr firstRow="1" bandRow="1">
                <a:tableStyleId>{00A15C55-8517-42AA-B614-E9B94910E393}</a:tableStyleId>
              </a:tblPr>
              <a:tblGrid>
                <a:gridCol w="2307186">
                  <a:extLst>
                    <a:ext uri="{9D8B030D-6E8A-4147-A177-3AD203B41FA5}">
                      <a16:colId xmlns:a16="http://schemas.microsoft.com/office/drawing/2014/main" val="3198919670"/>
                    </a:ext>
                  </a:extLst>
                </a:gridCol>
              </a:tblGrid>
              <a:tr h="134433">
                <a:tc>
                  <a:txBody>
                    <a:bodyPr/>
                    <a:lstStyle/>
                    <a:p>
                      <a:pPr algn="ctr"/>
                      <a:r>
                        <a:rPr lang="en-GB" sz="600" b="1" i="1" dirty="0">
                          <a:solidFill>
                            <a:schemeClr val="tx1"/>
                          </a:solidFill>
                          <a:latin typeface="+mj-lt"/>
                        </a:rPr>
                        <a:t>Lower Course of a River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8AD8">
                        <a:alpha val="12941"/>
                      </a:srgbClr>
                    </a:solidFill>
                  </a:tcPr>
                </a:tc>
                <a:extLst>
                  <a:ext uri="{0D108BD9-81ED-4DB2-BD59-A6C34878D82A}">
                    <a16:rowId xmlns:a16="http://schemas.microsoft.com/office/drawing/2014/main" val="2421665795"/>
                  </a:ext>
                </a:extLst>
              </a:tr>
              <a:tr h="288071">
                <a:tc>
                  <a:txBody>
                    <a:bodyPr/>
                    <a:lstStyle/>
                    <a:p>
                      <a:pPr algn="l"/>
                      <a:r>
                        <a:rPr lang="en-GB" sz="600" b="0" dirty="0">
                          <a:solidFill>
                            <a:schemeClr val="tx1"/>
                          </a:solidFill>
                          <a:latin typeface="+mj-lt"/>
                        </a:rPr>
                        <a:t>Near the river’s mouth, the river flows over a very gentle gradient.  The river is transporting a large load of sediment which it deposits.  There is a wide </a:t>
                      </a:r>
                      <a:r>
                        <a:rPr lang="en-GB" sz="600" b="1" dirty="0">
                          <a:solidFill>
                            <a:schemeClr val="tx1"/>
                          </a:solidFill>
                          <a:latin typeface="+mj-lt"/>
                        </a:rPr>
                        <a:t>floodplain</a:t>
                      </a:r>
                      <a:r>
                        <a:rPr lang="en-GB" sz="600" b="0" dirty="0">
                          <a:solidFill>
                            <a:schemeClr val="tx1"/>
                          </a:solidFill>
                          <a:latin typeface="+mj-lt"/>
                        </a:rPr>
                        <a:t> with </a:t>
                      </a:r>
                      <a:r>
                        <a:rPr lang="en-GB" sz="600" b="1" dirty="0">
                          <a:solidFill>
                            <a:schemeClr val="tx1"/>
                          </a:solidFill>
                          <a:latin typeface="+mj-lt"/>
                        </a:rPr>
                        <a:t>levees</a:t>
                      </a:r>
                      <a:r>
                        <a:rPr lang="en-GB" sz="600" b="0" dirty="0">
                          <a:solidFill>
                            <a:schemeClr val="tx1"/>
                          </a:solidFill>
                          <a:latin typeface="+mj-lt"/>
                        </a:rPr>
                        <a:t>, and </a:t>
                      </a:r>
                      <a:r>
                        <a:rPr lang="en-GB" sz="600" b="1" dirty="0">
                          <a:solidFill>
                            <a:schemeClr val="tx1"/>
                          </a:solidFill>
                          <a:latin typeface="+mj-lt"/>
                        </a:rPr>
                        <a:t>ox-bow lakes</a:t>
                      </a:r>
                      <a:r>
                        <a:rPr lang="en-GB" sz="600" b="0" dirty="0">
                          <a:solidFill>
                            <a:schemeClr val="tx1"/>
                          </a:solidFill>
                          <a:latin typeface="+mj-lt"/>
                        </a:rPr>
                        <a:t>.  An estuary with mudflats is formed where the river meets the sea (e.g. at Middlesbrough on the River Tees).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8AD8">
                        <a:alpha val="12941"/>
                      </a:srgbClr>
                    </a:solidFill>
                  </a:tcPr>
                </a:tc>
                <a:extLst>
                  <a:ext uri="{0D108BD9-81ED-4DB2-BD59-A6C34878D82A}">
                    <a16:rowId xmlns:a16="http://schemas.microsoft.com/office/drawing/2014/main" val="2499489368"/>
                  </a:ext>
                </a:extLst>
              </a:tr>
            </a:tbl>
          </a:graphicData>
        </a:graphic>
      </p:graphicFrame>
      <p:pic>
        <p:nvPicPr>
          <p:cNvPr id="44" name="Picture 43">
            <a:extLst>
              <a:ext uri="{FF2B5EF4-FFF2-40B4-BE49-F238E27FC236}">
                <a16:creationId xmlns:a16="http://schemas.microsoft.com/office/drawing/2014/main" id="{5E0796C2-4EFF-614F-B56E-5FFF2B3EAF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2035" y="1547643"/>
            <a:ext cx="2182282" cy="785435"/>
          </a:xfrm>
          <a:prstGeom prst="rect">
            <a:avLst/>
          </a:prstGeom>
        </p:spPr>
      </p:pic>
      <p:graphicFrame>
        <p:nvGraphicFramePr>
          <p:cNvPr id="45" name="Table 44">
            <a:extLst>
              <a:ext uri="{FF2B5EF4-FFF2-40B4-BE49-F238E27FC236}">
                <a16:creationId xmlns:a16="http://schemas.microsoft.com/office/drawing/2014/main" id="{4622CA85-9196-4745-AA11-18428933D204}"/>
              </a:ext>
            </a:extLst>
          </p:cNvPr>
          <p:cNvGraphicFramePr>
            <a:graphicFrameLocks noGrp="1"/>
          </p:cNvGraphicFramePr>
          <p:nvPr>
            <p:extLst>
              <p:ext uri="{D42A27DB-BD31-4B8C-83A1-F6EECF244321}">
                <p14:modId xmlns:p14="http://schemas.microsoft.com/office/powerpoint/2010/main" val="1544878411"/>
              </p:ext>
            </p:extLst>
          </p:nvPr>
        </p:nvGraphicFramePr>
        <p:xfrm>
          <a:off x="3362102" y="2390606"/>
          <a:ext cx="2462204" cy="2468880"/>
        </p:xfrm>
        <a:graphic>
          <a:graphicData uri="http://schemas.openxmlformats.org/drawingml/2006/table">
            <a:tbl>
              <a:tblPr firstRow="1" bandRow="1">
                <a:tableStyleId>{00A15C55-8517-42AA-B614-E9B94910E393}</a:tableStyleId>
              </a:tblPr>
              <a:tblGrid>
                <a:gridCol w="1231102">
                  <a:extLst>
                    <a:ext uri="{9D8B030D-6E8A-4147-A177-3AD203B41FA5}">
                      <a16:colId xmlns:a16="http://schemas.microsoft.com/office/drawing/2014/main" val="1931574313"/>
                    </a:ext>
                  </a:extLst>
                </a:gridCol>
                <a:gridCol w="1231102">
                  <a:extLst>
                    <a:ext uri="{9D8B030D-6E8A-4147-A177-3AD203B41FA5}">
                      <a16:colId xmlns:a16="http://schemas.microsoft.com/office/drawing/2014/main" val="3703370273"/>
                    </a:ext>
                  </a:extLst>
                </a:gridCol>
              </a:tblGrid>
              <a:tr h="163997">
                <a:tc gridSpan="2">
                  <a:txBody>
                    <a:bodyPr/>
                    <a:lstStyle/>
                    <a:p>
                      <a:pPr algn="ctr"/>
                      <a:r>
                        <a:rPr lang="en-GB" sz="600" dirty="0">
                          <a:solidFill>
                            <a:schemeClr val="tx1"/>
                          </a:solidFill>
                          <a:latin typeface="+mj-lt"/>
                        </a:rPr>
                        <a:t>Flood management schemes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2453582390"/>
                  </a:ext>
                </a:extLst>
              </a:tr>
              <a:tr h="152283">
                <a:tc>
                  <a:txBody>
                    <a:bodyPr/>
                    <a:lstStyle/>
                    <a:p>
                      <a:pPr algn="ctr"/>
                      <a:r>
                        <a:rPr lang="en-GB" sz="600" b="1" dirty="0">
                          <a:solidFill>
                            <a:schemeClr val="tx1"/>
                          </a:solidFill>
                          <a:latin typeface="+mj-lt"/>
                        </a:rPr>
                        <a:t>Soft Engineering (enhancing natural processes)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437FF">
                        <a:alpha val="9020"/>
                      </a:srgbClr>
                    </a:solidFill>
                  </a:tcPr>
                </a:tc>
                <a:tc>
                  <a:txBody>
                    <a:bodyPr/>
                    <a:lstStyle/>
                    <a:p>
                      <a:pPr algn="ctr"/>
                      <a:r>
                        <a:rPr lang="en-GB" sz="600" b="1" dirty="0">
                          <a:solidFill>
                            <a:schemeClr val="tx1"/>
                          </a:solidFill>
                          <a:latin typeface="+mj-lt"/>
                        </a:rPr>
                        <a:t>Hard Engineering (building control structures)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FDFF">
                        <a:alpha val="9804"/>
                      </a:srgbClr>
                    </a:solidFill>
                  </a:tcPr>
                </a:tc>
                <a:extLst>
                  <a:ext uri="{0D108BD9-81ED-4DB2-BD59-A6C34878D82A}">
                    <a16:rowId xmlns:a16="http://schemas.microsoft.com/office/drawing/2014/main" val="3689115512"/>
                  </a:ext>
                </a:extLst>
              </a:tr>
              <a:tr h="702846">
                <a:tc>
                  <a:txBody>
                    <a:bodyPr/>
                    <a:lstStyle/>
                    <a:p>
                      <a:r>
                        <a:rPr lang="en-GB" sz="600" b="1" dirty="0">
                          <a:solidFill>
                            <a:schemeClr val="tx1"/>
                          </a:solidFill>
                          <a:latin typeface="+mj-lt"/>
                        </a:rPr>
                        <a:t>Afforestation</a:t>
                      </a:r>
                      <a:r>
                        <a:rPr lang="en-GB" sz="600" dirty="0">
                          <a:solidFill>
                            <a:schemeClr val="tx1"/>
                          </a:solidFill>
                          <a:latin typeface="+mj-lt"/>
                        </a:rPr>
                        <a:t> – plant trees</a:t>
                      </a:r>
                      <a:r>
                        <a:rPr lang="en-GB" sz="600" baseline="0" dirty="0">
                          <a:solidFill>
                            <a:schemeClr val="tx1"/>
                          </a:solidFill>
                          <a:latin typeface="+mj-lt"/>
                        </a:rPr>
                        <a:t> in the upper course to increase interception to lengthen lag time, and increase evapotranspiration to reduce discharge.</a:t>
                      </a:r>
                    </a:p>
                    <a:p>
                      <a:endParaRPr lang="en-GB" sz="600" baseline="0" dirty="0">
                        <a:solidFill>
                          <a:schemeClr val="tx1"/>
                        </a:solidFill>
                        <a:latin typeface="+mj-lt"/>
                      </a:endParaRPr>
                    </a:p>
                    <a:p>
                      <a:r>
                        <a:rPr lang="en-GB" sz="600" b="1" baseline="0" dirty="0">
                          <a:solidFill>
                            <a:schemeClr val="tx1"/>
                          </a:solidFill>
                          <a:latin typeface="+mj-lt"/>
                        </a:rPr>
                        <a:t>River restoration and managed flooding </a:t>
                      </a:r>
                      <a:r>
                        <a:rPr lang="en-GB" sz="600" baseline="0" dirty="0">
                          <a:solidFill>
                            <a:schemeClr val="tx1"/>
                          </a:solidFill>
                          <a:latin typeface="+mj-lt"/>
                        </a:rPr>
                        <a:t>– restoring a river and wetlands to their natural state allows a river to flood there to decrease discharge downstream.</a:t>
                      </a:r>
                    </a:p>
                    <a:p>
                      <a:endParaRPr lang="en-GB" sz="600" baseline="0" dirty="0">
                        <a:solidFill>
                          <a:schemeClr val="tx1"/>
                        </a:solidFill>
                        <a:latin typeface="+mj-lt"/>
                      </a:endParaRPr>
                    </a:p>
                    <a:p>
                      <a:r>
                        <a:rPr lang="en-GB" sz="600" b="1" baseline="0" dirty="0">
                          <a:solidFill>
                            <a:schemeClr val="tx1"/>
                          </a:solidFill>
                          <a:latin typeface="+mj-lt"/>
                        </a:rPr>
                        <a:t>Floodplain zoning </a:t>
                      </a:r>
                      <a:r>
                        <a:rPr lang="en-GB" sz="600" baseline="0" dirty="0">
                          <a:solidFill>
                            <a:schemeClr val="tx1"/>
                          </a:solidFill>
                          <a:latin typeface="+mj-lt"/>
                        </a:rPr>
                        <a:t>– allow land uses such as parks in areas that are regularly flooded and restrict housing to areas that are infrequently flooded. </a:t>
                      </a:r>
                    </a:p>
                    <a:p>
                      <a:endParaRPr lang="en-GB" sz="600" baseline="0" dirty="0">
                        <a:solidFill>
                          <a:schemeClr val="tx1"/>
                        </a:solidFill>
                        <a:latin typeface="+mj-lt"/>
                      </a:endParaRPr>
                    </a:p>
                    <a:p>
                      <a:endParaRPr lang="en-GB" sz="600" baseline="0" dirty="0">
                        <a:solidFill>
                          <a:schemeClr val="tx1"/>
                        </a:solidFill>
                        <a:latin typeface="+mj-lt"/>
                      </a:endParaRPr>
                    </a:p>
                    <a:p>
                      <a:endParaRPr lang="en-GB" sz="600" baseline="0" dirty="0">
                        <a:solidFill>
                          <a:schemeClr val="tx1"/>
                        </a:solidFill>
                        <a:latin typeface="+mj-lt"/>
                      </a:endParaRPr>
                    </a:p>
                    <a:p>
                      <a:endParaRPr lang="en-GB" sz="600"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437FF">
                        <a:alpha val="9020"/>
                      </a:srgbClr>
                    </a:solidFill>
                  </a:tcPr>
                </a:tc>
                <a:tc>
                  <a:txBody>
                    <a:bodyPr/>
                    <a:lstStyle/>
                    <a:p>
                      <a:r>
                        <a:rPr lang="en-GB" sz="600" b="1" baseline="0" dirty="0">
                          <a:solidFill>
                            <a:schemeClr val="tx1"/>
                          </a:solidFill>
                          <a:latin typeface="+mj-lt"/>
                        </a:rPr>
                        <a:t>Artificial Levees </a:t>
                      </a:r>
                      <a:r>
                        <a:rPr lang="en-GB" sz="600" baseline="0" dirty="0">
                          <a:solidFill>
                            <a:schemeClr val="tx1"/>
                          </a:solidFill>
                          <a:latin typeface="+mj-lt"/>
                        </a:rPr>
                        <a:t>– increase the height of the river banks to increase channel capacity.</a:t>
                      </a:r>
                    </a:p>
                    <a:p>
                      <a:endParaRPr lang="en-GB" sz="600" baseline="0" dirty="0">
                        <a:solidFill>
                          <a:schemeClr val="tx1"/>
                        </a:solidFill>
                        <a:latin typeface="+mj-lt"/>
                      </a:endParaRPr>
                    </a:p>
                    <a:p>
                      <a:r>
                        <a:rPr lang="en-GB" sz="600" b="1" baseline="0" dirty="0">
                          <a:solidFill>
                            <a:schemeClr val="tx1"/>
                          </a:solidFill>
                          <a:latin typeface="+mj-lt"/>
                        </a:rPr>
                        <a:t>Deepening/widening the river channel </a:t>
                      </a:r>
                      <a:r>
                        <a:rPr lang="en-GB" sz="600" b="0" baseline="0" dirty="0">
                          <a:solidFill>
                            <a:schemeClr val="tx1"/>
                          </a:solidFill>
                          <a:latin typeface="+mj-lt"/>
                        </a:rPr>
                        <a:t>–</a:t>
                      </a:r>
                      <a:r>
                        <a:rPr lang="en-GB" sz="600" b="1" baseline="0" dirty="0">
                          <a:solidFill>
                            <a:schemeClr val="tx1"/>
                          </a:solidFill>
                          <a:latin typeface="+mj-lt"/>
                        </a:rPr>
                        <a:t> </a:t>
                      </a:r>
                      <a:r>
                        <a:rPr lang="en-GB" sz="600" b="0" baseline="0" dirty="0">
                          <a:solidFill>
                            <a:schemeClr val="tx1"/>
                          </a:solidFill>
                          <a:latin typeface="+mj-lt"/>
                        </a:rPr>
                        <a:t>increase the channel capacity.</a:t>
                      </a:r>
                    </a:p>
                    <a:p>
                      <a:endParaRPr lang="en-GB" sz="600" b="0" baseline="0" dirty="0">
                        <a:solidFill>
                          <a:schemeClr val="tx1"/>
                        </a:solidFill>
                        <a:latin typeface="+mj-lt"/>
                      </a:endParaRPr>
                    </a:p>
                    <a:p>
                      <a:r>
                        <a:rPr lang="en-GB" sz="600" b="1" baseline="0" dirty="0">
                          <a:solidFill>
                            <a:schemeClr val="tx1"/>
                          </a:solidFill>
                          <a:latin typeface="+mj-lt"/>
                        </a:rPr>
                        <a:t>Dam</a:t>
                      </a:r>
                      <a:r>
                        <a:rPr lang="en-GB" sz="600" baseline="0" dirty="0">
                          <a:solidFill>
                            <a:schemeClr val="tx1"/>
                          </a:solidFill>
                          <a:latin typeface="+mj-lt"/>
                        </a:rPr>
                        <a:t> -  reduces discharge by storing water in a reservoir.</a:t>
                      </a:r>
                    </a:p>
                    <a:p>
                      <a:endParaRPr lang="en-GB" sz="600" baseline="0" dirty="0">
                        <a:solidFill>
                          <a:schemeClr val="tx1"/>
                        </a:solidFill>
                        <a:latin typeface="+mj-lt"/>
                      </a:endParaRPr>
                    </a:p>
                    <a:p>
                      <a:r>
                        <a:rPr lang="en-GB" sz="600" b="1" baseline="0" dirty="0">
                          <a:solidFill>
                            <a:schemeClr val="tx1"/>
                          </a:solidFill>
                          <a:latin typeface="+mj-lt"/>
                        </a:rPr>
                        <a:t>Flood diversion/relief channel </a:t>
                      </a:r>
                      <a:r>
                        <a:rPr lang="en-GB" sz="600" baseline="0" dirty="0">
                          <a:solidFill>
                            <a:schemeClr val="tx1"/>
                          </a:solidFill>
                          <a:latin typeface="+mj-lt"/>
                        </a:rPr>
                        <a:t>– reduces discharge by diverting a proportion of discharge away from a city via a flow control structure on the river e.g. the Jubilee River (Thames).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FDFF">
                        <a:alpha val="9804"/>
                      </a:srgbClr>
                    </a:solidFill>
                  </a:tcPr>
                </a:tc>
                <a:extLst>
                  <a:ext uri="{0D108BD9-81ED-4DB2-BD59-A6C34878D82A}">
                    <a16:rowId xmlns:a16="http://schemas.microsoft.com/office/drawing/2014/main" val="3517760277"/>
                  </a:ext>
                </a:extLst>
              </a:tr>
            </a:tbl>
          </a:graphicData>
        </a:graphic>
      </p:graphicFrame>
      <p:sp>
        <p:nvSpPr>
          <p:cNvPr id="46" name="TextBox 45">
            <a:extLst>
              <a:ext uri="{FF2B5EF4-FFF2-40B4-BE49-F238E27FC236}">
                <a16:creationId xmlns:a16="http://schemas.microsoft.com/office/drawing/2014/main" id="{1F8E6EF8-1E83-964F-8924-91DA9F4F6950}"/>
              </a:ext>
            </a:extLst>
          </p:cNvPr>
          <p:cNvSpPr txBox="1"/>
          <p:nvPr/>
        </p:nvSpPr>
        <p:spPr>
          <a:xfrm>
            <a:off x="5822564" y="4196226"/>
            <a:ext cx="4008845" cy="584775"/>
          </a:xfrm>
          <a:prstGeom prst="rect">
            <a:avLst/>
          </a:prstGeom>
          <a:noFill/>
        </p:spPr>
        <p:txBody>
          <a:bodyPr wrap="square" rtlCol="0">
            <a:spAutoFit/>
          </a:bodyPr>
          <a:lstStyle/>
          <a:p>
            <a:pPr algn="ctr"/>
            <a:r>
              <a:rPr lang="en-GB" b="1" dirty="0">
                <a:solidFill>
                  <a:schemeClr val="accent6"/>
                </a:solidFill>
                <a:latin typeface="+mj-lt"/>
              </a:rPr>
              <a:t>LANDSCAPE AND PHYSICAL PROCESSES</a:t>
            </a:r>
          </a:p>
          <a:p>
            <a:pPr algn="ctr"/>
            <a:r>
              <a:rPr lang="en-GB" sz="1400" b="1" dirty="0">
                <a:solidFill>
                  <a:schemeClr val="accent6"/>
                </a:solidFill>
                <a:latin typeface="+mj-lt"/>
              </a:rPr>
              <a:t>Paper 1</a:t>
            </a:r>
          </a:p>
        </p:txBody>
      </p:sp>
      <p:pic>
        <p:nvPicPr>
          <p:cNvPr id="47" name="Picture 46">
            <a:extLst>
              <a:ext uri="{FF2B5EF4-FFF2-40B4-BE49-F238E27FC236}">
                <a16:creationId xmlns:a16="http://schemas.microsoft.com/office/drawing/2014/main" id="{C6103163-E39C-8741-B764-2D2B12AC9E91}"/>
              </a:ext>
            </a:extLst>
          </p:cNvPr>
          <p:cNvPicPr>
            <a:picLocks noChangeAspect="1"/>
          </p:cNvPicPr>
          <p:nvPr/>
        </p:nvPicPr>
        <p:blipFill rotWithShape="1">
          <a:blip r:embed="rId8"/>
          <a:srcRect l="1236" t="2036" r="2950" b="1"/>
          <a:stretch/>
        </p:blipFill>
        <p:spPr>
          <a:xfrm>
            <a:off x="7039103" y="4984610"/>
            <a:ext cx="2764166" cy="1791562"/>
          </a:xfrm>
          <a:prstGeom prst="rect">
            <a:avLst/>
          </a:prstGeom>
        </p:spPr>
      </p:pic>
      <p:pic>
        <p:nvPicPr>
          <p:cNvPr id="48" name="Picture 47">
            <a:extLst>
              <a:ext uri="{FF2B5EF4-FFF2-40B4-BE49-F238E27FC236}">
                <a16:creationId xmlns:a16="http://schemas.microsoft.com/office/drawing/2014/main" id="{F1BBE64B-0B81-1149-913D-E9AD7C3CE997}"/>
              </a:ext>
            </a:extLst>
          </p:cNvPr>
          <p:cNvPicPr>
            <a:picLocks noChangeAspect="1"/>
          </p:cNvPicPr>
          <p:nvPr/>
        </p:nvPicPr>
        <p:blipFill>
          <a:blip r:embed="rId9"/>
          <a:stretch>
            <a:fillRect/>
          </a:stretch>
        </p:blipFill>
        <p:spPr>
          <a:xfrm>
            <a:off x="10592638" y="5412124"/>
            <a:ext cx="852493" cy="648753"/>
          </a:xfrm>
          <a:prstGeom prst="rect">
            <a:avLst/>
          </a:prstGeom>
        </p:spPr>
      </p:pic>
      <p:graphicFrame>
        <p:nvGraphicFramePr>
          <p:cNvPr id="49" name="Table 48">
            <a:extLst>
              <a:ext uri="{FF2B5EF4-FFF2-40B4-BE49-F238E27FC236}">
                <a16:creationId xmlns:a16="http://schemas.microsoft.com/office/drawing/2014/main" id="{A9E3E9A3-79DB-854D-A878-230F6870018C}"/>
              </a:ext>
            </a:extLst>
          </p:cNvPr>
          <p:cNvGraphicFramePr>
            <a:graphicFrameLocks noGrp="1"/>
          </p:cNvGraphicFramePr>
          <p:nvPr>
            <p:extLst>
              <p:ext uri="{D42A27DB-BD31-4B8C-83A1-F6EECF244321}">
                <p14:modId xmlns:p14="http://schemas.microsoft.com/office/powerpoint/2010/main" val="3545421527"/>
              </p:ext>
            </p:extLst>
          </p:nvPr>
        </p:nvGraphicFramePr>
        <p:xfrm>
          <a:off x="4032030" y="4899801"/>
          <a:ext cx="2982415" cy="1961180"/>
        </p:xfrm>
        <a:graphic>
          <a:graphicData uri="http://schemas.openxmlformats.org/drawingml/2006/table">
            <a:tbl>
              <a:tblPr firstRow="1" bandRow="1">
                <a:tableStyleId>{00A15C55-8517-42AA-B614-E9B94910E393}</a:tableStyleId>
              </a:tblPr>
              <a:tblGrid>
                <a:gridCol w="803921">
                  <a:extLst>
                    <a:ext uri="{9D8B030D-6E8A-4147-A177-3AD203B41FA5}">
                      <a16:colId xmlns:a16="http://schemas.microsoft.com/office/drawing/2014/main" val="1714131732"/>
                    </a:ext>
                  </a:extLst>
                </a:gridCol>
                <a:gridCol w="2178494">
                  <a:extLst>
                    <a:ext uri="{9D8B030D-6E8A-4147-A177-3AD203B41FA5}">
                      <a16:colId xmlns:a16="http://schemas.microsoft.com/office/drawing/2014/main" val="407887806"/>
                    </a:ext>
                  </a:extLst>
                </a:gridCol>
              </a:tblGrid>
              <a:tr h="196118">
                <a:tc gridSpan="2">
                  <a:txBody>
                    <a:bodyPr/>
                    <a:lstStyle/>
                    <a:p>
                      <a:pPr algn="ctr"/>
                      <a:r>
                        <a:rPr lang="en-GB" sz="600" b="1" dirty="0">
                          <a:solidFill>
                            <a:schemeClr val="tx1"/>
                          </a:solidFill>
                          <a:latin typeface="+mj-lt"/>
                        </a:rPr>
                        <a:t>Drainage Basin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p>
                  </a:txBody>
                  <a:tcPr/>
                </a:tc>
                <a:extLst>
                  <a:ext uri="{0D108BD9-81ED-4DB2-BD59-A6C34878D82A}">
                    <a16:rowId xmlns:a16="http://schemas.microsoft.com/office/drawing/2014/main" val="1854187876"/>
                  </a:ext>
                </a:extLst>
              </a:tr>
              <a:tr h="196118">
                <a:tc>
                  <a:txBody>
                    <a:bodyPr/>
                    <a:lstStyle/>
                    <a:p>
                      <a:pPr algn="l"/>
                      <a:r>
                        <a:rPr lang="en-GB" sz="600" b="1" dirty="0">
                          <a:solidFill>
                            <a:schemeClr val="tx1"/>
                          </a:solidFill>
                          <a:latin typeface="+mj-lt"/>
                        </a:rPr>
                        <a:t>Drainage Basin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lang="en-GB" sz="600" b="0" kern="1200" dirty="0">
                          <a:solidFill>
                            <a:schemeClr val="tx1"/>
                          </a:solidFill>
                          <a:latin typeface="+mj-lt"/>
                          <a:ea typeface="+mn-ea"/>
                          <a:cs typeface="+mn-cs"/>
                        </a:rPr>
                        <a:t>The area of land that is drained by the river and its tributaries.</a:t>
                      </a:r>
                      <a:endParaRPr lang="en-GB" sz="600" b="0" dirty="0">
                        <a:solidFill>
                          <a:schemeClr val="tx1"/>
                        </a:solidFill>
                        <a:latin typeface="+mj-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8463848"/>
                  </a:ext>
                </a:extLst>
              </a:tr>
              <a:tr h="196118">
                <a:tc>
                  <a:txBody>
                    <a:bodyPr/>
                    <a:lstStyle/>
                    <a:p>
                      <a:r>
                        <a:rPr lang="en-GB" sz="600" b="1" dirty="0">
                          <a:latin typeface="+mj-lt"/>
                        </a:rPr>
                        <a:t>Watershed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dirty="0">
                          <a:latin typeface="+mj-lt"/>
                        </a:rPr>
                        <a:t>The area of high land forming the edge of the river basin</a:t>
                      </a:r>
                      <a:endParaRPr lang="en-GB" sz="600" dirty="0">
                        <a:latin typeface="+mj-lt"/>
                        <a:ea typeface="SimSun" panose="02010600030101010101" pitchFamily="2" charset="-122"/>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7301234"/>
                  </a:ext>
                </a:extLst>
              </a:tr>
              <a:tr h="196118">
                <a:tc>
                  <a:txBody>
                    <a:bodyPr/>
                    <a:lstStyle/>
                    <a:p>
                      <a:r>
                        <a:rPr lang="en-GB" sz="600" b="1" dirty="0">
                          <a:latin typeface="+mj-lt"/>
                        </a:rPr>
                        <a:t>Precipitation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Moisture falling from clouds as rain, snow or hail.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1552592"/>
                  </a:ext>
                </a:extLst>
              </a:tr>
              <a:tr h="196118">
                <a:tc>
                  <a:txBody>
                    <a:bodyPr/>
                    <a:lstStyle/>
                    <a:p>
                      <a:r>
                        <a:rPr lang="en-GB" sz="600" b="1" dirty="0">
                          <a:latin typeface="+mj-lt"/>
                        </a:rPr>
                        <a:t>Interception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Vegetation prevents water from reaching the ground.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137780"/>
                  </a:ext>
                </a:extLst>
              </a:tr>
              <a:tr h="196118">
                <a:tc>
                  <a:txBody>
                    <a:bodyPr/>
                    <a:lstStyle/>
                    <a:p>
                      <a:r>
                        <a:rPr lang="en-GB" sz="600" b="1" dirty="0">
                          <a:latin typeface="+mj-lt"/>
                        </a:rPr>
                        <a:t>Infiltration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Water absorbed into the soil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16318632"/>
                  </a:ext>
                </a:extLst>
              </a:tr>
              <a:tr h="196118">
                <a:tc>
                  <a:txBody>
                    <a:bodyPr/>
                    <a:lstStyle/>
                    <a:p>
                      <a:r>
                        <a:rPr lang="en-GB" sz="600" b="1" dirty="0">
                          <a:latin typeface="+mj-lt"/>
                        </a:rPr>
                        <a:t>Surface runoff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Water flowing quickly over the surface of the land into rivers.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5472056"/>
                  </a:ext>
                </a:extLst>
              </a:tr>
              <a:tr h="196118">
                <a:tc>
                  <a:txBody>
                    <a:bodyPr/>
                    <a:lstStyle/>
                    <a:p>
                      <a:r>
                        <a:rPr lang="en-GB" sz="600" b="1" dirty="0">
                          <a:latin typeface="+mj-lt"/>
                        </a:rPr>
                        <a:t>Throughflow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Water flowing more slowly through the soil to the river.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67096816"/>
                  </a:ext>
                </a:extLst>
              </a:tr>
              <a:tr h="196118">
                <a:tc>
                  <a:txBody>
                    <a:bodyPr/>
                    <a:lstStyle/>
                    <a:p>
                      <a:r>
                        <a:rPr lang="en-GB" sz="600" b="1" dirty="0">
                          <a:latin typeface="+mj-lt"/>
                        </a:rPr>
                        <a:t>Groundwater flow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Water flowing very slowly through rocks deep underground.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2240835"/>
                  </a:ext>
                </a:extLst>
              </a:tr>
              <a:tr h="196118">
                <a:tc>
                  <a:txBody>
                    <a:bodyPr/>
                    <a:lstStyle/>
                    <a:p>
                      <a:r>
                        <a:rPr lang="en-GB" sz="600" b="1" dirty="0">
                          <a:latin typeface="+mj-lt"/>
                        </a:rPr>
                        <a:t>Transpiration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latin typeface="+mj-lt"/>
                        </a:rPr>
                        <a:t>Water lost through the leaves of plants.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65065481"/>
                  </a:ext>
                </a:extLst>
              </a:tr>
            </a:tbl>
          </a:graphicData>
        </a:graphic>
      </p:graphicFrame>
      <p:sp>
        <p:nvSpPr>
          <p:cNvPr id="54" name="Rectangle 53">
            <a:extLst>
              <a:ext uri="{FF2B5EF4-FFF2-40B4-BE49-F238E27FC236}">
                <a16:creationId xmlns:a16="http://schemas.microsoft.com/office/drawing/2014/main" id="{DB5F4F65-7CCC-2341-8073-553864C1A738}"/>
              </a:ext>
            </a:extLst>
          </p:cNvPr>
          <p:cNvSpPr/>
          <p:nvPr/>
        </p:nvSpPr>
        <p:spPr>
          <a:xfrm>
            <a:off x="-11708" y="3566878"/>
            <a:ext cx="3350557" cy="369332"/>
          </a:xfrm>
          <a:prstGeom prst="rect">
            <a:avLst/>
          </a:prstGeom>
          <a:solidFill>
            <a:srgbClr val="F3C4E0"/>
          </a:solidFill>
        </p:spPr>
        <p:txBody>
          <a:bodyPr wrap="square">
            <a:spAutoFit/>
          </a:bodyPr>
          <a:lstStyle/>
          <a:p>
            <a:r>
              <a:rPr lang="en-GB" sz="600" dirty="0">
                <a:latin typeface="+mj-lt"/>
              </a:rPr>
              <a:t>METAMORPHIC: Existing rocks that are transformed by great heat or pressure. These changes lead to the existing minerals melting and forming new minerals. Marble and slate are examples of metamorphic rocks. </a:t>
            </a:r>
          </a:p>
        </p:txBody>
      </p:sp>
      <p:graphicFrame>
        <p:nvGraphicFramePr>
          <p:cNvPr id="56" name="Table 55">
            <a:extLst>
              <a:ext uri="{FF2B5EF4-FFF2-40B4-BE49-F238E27FC236}">
                <a16:creationId xmlns:a16="http://schemas.microsoft.com/office/drawing/2014/main" id="{1CC2D39F-FA5B-E043-82D8-44C9BBA118C3}"/>
              </a:ext>
            </a:extLst>
          </p:cNvPr>
          <p:cNvGraphicFramePr>
            <a:graphicFrameLocks noGrp="1"/>
          </p:cNvGraphicFramePr>
          <p:nvPr>
            <p:extLst>
              <p:ext uri="{D42A27DB-BD31-4B8C-83A1-F6EECF244321}">
                <p14:modId xmlns:p14="http://schemas.microsoft.com/office/powerpoint/2010/main" val="1037909118"/>
              </p:ext>
            </p:extLst>
          </p:nvPr>
        </p:nvGraphicFramePr>
        <p:xfrm>
          <a:off x="0" y="2610782"/>
          <a:ext cx="3362035" cy="956096"/>
        </p:xfrm>
        <a:graphic>
          <a:graphicData uri="http://schemas.openxmlformats.org/drawingml/2006/table">
            <a:tbl>
              <a:tblPr firstRow="1" bandRow="1">
                <a:tableStyleId>{00A15C55-8517-42AA-B614-E9B94910E393}</a:tableStyleId>
              </a:tblPr>
              <a:tblGrid>
                <a:gridCol w="3362035">
                  <a:extLst>
                    <a:ext uri="{9D8B030D-6E8A-4147-A177-3AD203B41FA5}">
                      <a16:colId xmlns:a16="http://schemas.microsoft.com/office/drawing/2014/main" val="3198919670"/>
                    </a:ext>
                  </a:extLst>
                </a:gridCol>
              </a:tblGrid>
              <a:tr h="176971">
                <a:tc>
                  <a:txBody>
                    <a:bodyPr/>
                    <a:lstStyle/>
                    <a:p>
                      <a:pPr algn="ctr"/>
                      <a:r>
                        <a:rPr lang="en-GB" sz="600" b="1" u="none" kern="1200" dirty="0">
                          <a:solidFill>
                            <a:schemeClr val="tx1"/>
                          </a:solidFill>
                          <a:latin typeface="+mj-lt"/>
                          <a:ea typeface="+mn-ea"/>
                          <a:cs typeface="+mn-cs"/>
                        </a:rPr>
                        <a:t>Rock Type</a:t>
                      </a:r>
                      <a:endParaRPr lang="en-GB" altLang="en-US" sz="600" b="1" u="none" kern="1200" dirty="0">
                        <a:solidFill>
                          <a:schemeClr val="tx1"/>
                        </a:solidFill>
                        <a:latin typeface="+mj-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1665795"/>
                  </a:ext>
                </a:extLst>
              </a:tr>
              <a:tr h="773216">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600" b="0" baseline="0" dirty="0">
                        <a:latin typeface="+mj-lt"/>
                      </a:endParaRPr>
                    </a:p>
                  </a:txBody>
                  <a:tcPr>
                    <a:lnT w="38100" cmpd="sng">
                      <a:noFill/>
                    </a:lnT>
                    <a:noFill/>
                  </a:tcPr>
                </a:tc>
                <a:extLst>
                  <a:ext uri="{0D108BD9-81ED-4DB2-BD59-A6C34878D82A}">
                    <a16:rowId xmlns:a16="http://schemas.microsoft.com/office/drawing/2014/main" val="2499489368"/>
                  </a:ext>
                </a:extLst>
              </a:tr>
            </a:tbl>
          </a:graphicData>
        </a:graphic>
      </p:graphicFrame>
      <p:sp>
        <p:nvSpPr>
          <p:cNvPr id="51" name="Rectangle 50">
            <a:extLst>
              <a:ext uri="{FF2B5EF4-FFF2-40B4-BE49-F238E27FC236}">
                <a16:creationId xmlns:a16="http://schemas.microsoft.com/office/drawing/2014/main" id="{43D84C7B-3810-4746-B032-9D77B3FE4C5D}"/>
              </a:ext>
            </a:extLst>
          </p:cNvPr>
          <p:cNvSpPr/>
          <p:nvPr/>
        </p:nvSpPr>
        <p:spPr>
          <a:xfrm>
            <a:off x="-13832" y="2819669"/>
            <a:ext cx="1666524" cy="738664"/>
          </a:xfrm>
          <a:prstGeom prst="rect">
            <a:avLst/>
          </a:prstGeom>
          <a:solidFill>
            <a:schemeClr val="accent4">
              <a:lumMod val="20000"/>
              <a:lumOff val="80000"/>
            </a:schemeClr>
          </a:solidFill>
        </p:spPr>
        <p:txBody>
          <a:bodyPr wrap="square">
            <a:spAutoFit/>
          </a:bodyPr>
          <a:lstStyle/>
          <a:p>
            <a:r>
              <a:rPr lang="en-GB" sz="600" b="1" dirty="0">
                <a:latin typeface="+mj-lt"/>
              </a:rPr>
              <a:t>IGNEOUS</a:t>
            </a:r>
            <a:r>
              <a:rPr lang="en-GB" sz="600" dirty="0">
                <a:latin typeface="+mj-lt"/>
              </a:rPr>
              <a:t>: This is formed from molten rock often linked to volcanoes. The molten rock may cool slowly, allowing time for minerals to form large crystals, which lock together. Granite and basalt are types of igneous rock. Igneous rocks are very hard and durable. In the UK they form mountainous areas. </a:t>
            </a:r>
          </a:p>
        </p:txBody>
      </p:sp>
      <p:sp>
        <p:nvSpPr>
          <p:cNvPr id="53" name="Rectangle 52">
            <a:extLst>
              <a:ext uri="{FF2B5EF4-FFF2-40B4-BE49-F238E27FC236}">
                <a16:creationId xmlns:a16="http://schemas.microsoft.com/office/drawing/2014/main" id="{F9F95980-DDEA-8944-8988-F0045A841CF2}"/>
              </a:ext>
            </a:extLst>
          </p:cNvPr>
          <p:cNvSpPr/>
          <p:nvPr/>
        </p:nvSpPr>
        <p:spPr>
          <a:xfrm>
            <a:off x="1582505" y="2819669"/>
            <a:ext cx="1769682" cy="738664"/>
          </a:xfrm>
          <a:prstGeom prst="rect">
            <a:avLst/>
          </a:prstGeom>
          <a:solidFill>
            <a:schemeClr val="accent5">
              <a:lumMod val="20000"/>
              <a:lumOff val="80000"/>
            </a:schemeClr>
          </a:solidFill>
        </p:spPr>
        <p:txBody>
          <a:bodyPr wrap="square">
            <a:spAutoFit/>
          </a:bodyPr>
          <a:lstStyle/>
          <a:p>
            <a:r>
              <a:rPr lang="en-GB" sz="600" b="1" dirty="0">
                <a:latin typeface="+mj-lt"/>
              </a:rPr>
              <a:t>SEDIMENTARY</a:t>
            </a:r>
            <a:r>
              <a:rPr lang="en-GB" sz="600" dirty="0">
                <a:latin typeface="+mj-lt"/>
              </a:rPr>
              <a:t>: Most of these types of rocks are formed under the sea. On the sea bed they were buried by  newer sediment, squeezed and cemented together over thousands of years to form new rock. These rocks also include the fossilised remains of sea creatures. Chalk and limestone are examples of sedimentary rocks. </a:t>
            </a:r>
          </a:p>
        </p:txBody>
      </p:sp>
      <p:sp>
        <p:nvSpPr>
          <p:cNvPr id="57" name="Rectangle 56">
            <a:extLst>
              <a:ext uri="{FF2B5EF4-FFF2-40B4-BE49-F238E27FC236}">
                <a16:creationId xmlns:a16="http://schemas.microsoft.com/office/drawing/2014/main" id="{2738DACF-F4BD-B54B-964B-4714D003575E}"/>
              </a:ext>
            </a:extLst>
          </p:cNvPr>
          <p:cNvSpPr/>
          <p:nvPr/>
        </p:nvSpPr>
        <p:spPr>
          <a:xfrm>
            <a:off x="-13832" y="0"/>
            <a:ext cx="3373743" cy="2587204"/>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Graphic 58" descr="Rain">
            <a:extLst>
              <a:ext uri="{FF2B5EF4-FFF2-40B4-BE49-F238E27FC236}">
                <a16:creationId xmlns:a16="http://schemas.microsoft.com/office/drawing/2014/main" id="{D80DE6BF-74CE-C544-BE61-4CDDC496D83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47351" y="4111346"/>
            <a:ext cx="270307" cy="323688"/>
          </a:xfrm>
          <a:prstGeom prst="rect">
            <a:avLst/>
          </a:prstGeom>
        </p:spPr>
      </p:pic>
      <p:pic>
        <p:nvPicPr>
          <p:cNvPr id="63" name="Graphic 62" descr="City">
            <a:extLst>
              <a:ext uri="{FF2B5EF4-FFF2-40B4-BE49-F238E27FC236}">
                <a16:creationId xmlns:a16="http://schemas.microsoft.com/office/drawing/2014/main" id="{CC311DF7-7C63-7046-8D73-1B80B24B0B9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29589" y="4627828"/>
            <a:ext cx="270307" cy="323688"/>
          </a:xfrm>
          <a:prstGeom prst="rect">
            <a:avLst/>
          </a:prstGeom>
        </p:spPr>
      </p:pic>
      <p:pic>
        <p:nvPicPr>
          <p:cNvPr id="65" name="Graphic 64" descr="Mountains">
            <a:extLst>
              <a:ext uri="{FF2B5EF4-FFF2-40B4-BE49-F238E27FC236}">
                <a16:creationId xmlns:a16="http://schemas.microsoft.com/office/drawing/2014/main" id="{AF0EE3A2-30AC-BC4E-9FF2-56C89958E9F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031253" y="4069405"/>
            <a:ext cx="270307" cy="323688"/>
          </a:xfrm>
          <a:prstGeom prst="rect">
            <a:avLst/>
          </a:prstGeom>
        </p:spPr>
      </p:pic>
      <p:sp>
        <p:nvSpPr>
          <p:cNvPr id="66" name="Rectangle 65">
            <a:extLst>
              <a:ext uri="{FF2B5EF4-FFF2-40B4-BE49-F238E27FC236}">
                <a16:creationId xmlns:a16="http://schemas.microsoft.com/office/drawing/2014/main" id="{A403E90C-4AA6-3146-9FAE-1140F2D97C0F}"/>
              </a:ext>
            </a:extLst>
          </p:cNvPr>
          <p:cNvSpPr/>
          <p:nvPr/>
        </p:nvSpPr>
        <p:spPr>
          <a:xfrm>
            <a:off x="3363543" y="-1"/>
            <a:ext cx="6469713" cy="235575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14DA5799-4EB1-CB46-BCBA-D947FC22E68F}"/>
              </a:ext>
            </a:extLst>
          </p:cNvPr>
          <p:cNvSpPr/>
          <p:nvPr/>
        </p:nvSpPr>
        <p:spPr>
          <a:xfrm>
            <a:off x="-11247" y="2585702"/>
            <a:ext cx="3373743" cy="137726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9DABE2B-D5D8-CD4F-B167-787FA398C97A}"/>
              </a:ext>
            </a:extLst>
          </p:cNvPr>
          <p:cNvSpPr/>
          <p:nvPr/>
        </p:nvSpPr>
        <p:spPr>
          <a:xfrm>
            <a:off x="-13672" y="3962967"/>
            <a:ext cx="3375491" cy="1138734"/>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1" name="Graphic 70" descr="Warning">
            <a:extLst>
              <a:ext uri="{FF2B5EF4-FFF2-40B4-BE49-F238E27FC236}">
                <a16:creationId xmlns:a16="http://schemas.microsoft.com/office/drawing/2014/main" id="{8562EB27-44AB-C848-A5D8-431BBEA80E1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39726" y="4488171"/>
            <a:ext cx="336673" cy="336673"/>
          </a:xfrm>
          <a:prstGeom prst="rect">
            <a:avLst/>
          </a:prstGeom>
        </p:spPr>
      </p:pic>
      <p:pic>
        <p:nvPicPr>
          <p:cNvPr id="73" name="Graphic 72" descr="Crane">
            <a:extLst>
              <a:ext uri="{FF2B5EF4-FFF2-40B4-BE49-F238E27FC236}">
                <a16:creationId xmlns:a16="http://schemas.microsoft.com/office/drawing/2014/main" id="{8F625FDC-8F31-E342-AFFD-742A2C3DD06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23400" y="4488171"/>
            <a:ext cx="336673" cy="336673"/>
          </a:xfrm>
          <a:prstGeom prst="rect">
            <a:avLst/>
          </a:prstGeom>
        </p:spPr>
      </p:pic>
      <p:sp>
        <p:nvSpPr>
          <p:cNvPr id="74" name="Rectangle 73">
            <a:extLst>
              <a:ext uri="{FF2B5EF4-FFF2-40B4-BE49-F238E27FC236}">
                <a16:creationId xmlns:a16="http://schemas.microsoft.com/office/drawing/2014/main" id="{C433A640-565D-BF47-ACAA-7F979493A70C}"/>
              </a:ext>
            </a:extLst>
          </p:cNvPr>
          <p:cNvSpPr/>
          <p:nvPr/>
        </p:nvSpPr>
        <p:spPr>
          <a:xfrm>
            <a:off x="3367344" y="2350291"/>
            <a:ext cx="2477819" cy="2541174"/>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B4AB9D42-BF03-824A-9385-105916C17774}"/>
              </a:ext>
            </a:extLst>
          </p:cNvPr>
          <p:cNvSpPr/>
          <p:nvPr/>
        </p:nvSpPr>
        <p:spPr>
          <a:xfrm>
            <a:off x="5845163" y="2355712"/>
            <a:ext cx="3988093" cy="179156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9467FCE3-1279-5D44-93BB-6CB5ABD3AD64}"/>
              </a:ext>
            </a:extLst>
          </p:cNvPr>
          <p:cNvSpPr/>
          <p:nvPr/>
        </p:nvSpPr>
        <p:spPr>
          <a:xfrm>
            <a:off x="4044716" y="4894285"/>
            <a:ext cx="5788540" cy="195305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C8686A97-6132-0641-BC34-0D7C611D3ACD}"/>
              </a:ext>
            </a:extLst>
          </p:cNvPr>
          <p:cNvSpPr/>
          <p:nvPr/>
        </p:nvSpPr>
        <p:spPr>
          <a:xfrm>
            <a:off x="9833256" y="0"/>
            <a:ext cx="2362714" cy="683589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9" name="Table 78">
            <a:extLst>
              <a:ext uri="{FF2B5EF4-FFF2-40B4-BE49-F238E27FC236}">
                <a16:creationId xmlns:a16="http://schemas.microsoft.com/office/drawing/2014/main" id="{A0ECBAB3-F92D-8345-9028-21345A4F5653}"/>
              </a:ext>
            </a:extLst>
          </p:cNvPr>
          <p:cNvGraphicFramePr>
            <a:graphicFrameLocks noGrp="1"/>
          </p:cNvGraphicFramePr>
          <p:nvPr>
            <p:extLst>
              <p:ext uri="{D42A27DB-BD31-4B8C-83A1-F6EECF244321}">
                <p14:modId xmlns:p14="http://schemas.microsoft.com/office/powerpoint/2010/main" val="261157534"/>
              </p:ext>
            </p:extLst>
          </p:nvPr>
        </p:nvGraphicFramePr>
        <p:xfrm>
          <a:off x="1973" y="5070467"/>
          <a:ext cx="4038366" cy="1737360"/>
        </p:xfrm>
        <a:graphic>
          <a:graphicData uri="http://schemas.openxmlformats.org/drawingml/2006/table">
            <a:tbl>
              <a:tblPr firstRow="1" bandRow="1">
                <a:tableStyleId>{00A15C55-8517-42AA-B614-E9B94910E393}</a:tableStyleId>
              </a:tblPr>
              <a:tblGrid>
                <a:gridCol w="2016775">
                  <a:extLst>
                    <a:ext uri="{9D8B030D-6E8A-4147-A177-3AD203B41FA5}">
                      <a16:colId xmlns:a16="http://schemas.microsoft.com/office/drawing/2014/main" val="1792463561"/>
                    </a:ext>
                  </a:extLst>
                </a:gridCol>
                <a:gridCol w="2021591">
                  <a:extLst>
                    <a:ext uri="{9D8B030D-6E8A-4147-A177-3AD203B41FA5}">
                      <a16:colId xmlns:a16="http://schemas.microsoft.com/office/drawing/2014/main" val="2081444353"/>
                    </a:ext>
                  </a:extLst>
                </a:gridCol>
              </a:tblGrid>
              <a:tr h="0">
                <a:tc gridSpan="2">
                  <a:txBody>
                    <a:bodyPr/>
                    <a:lstStyle/>
                    <a:p>
                      <a:pPr algn="ctr"/>
                      <a:r>
                        <a:rPr lang="en-GB" sz="600" dirty="0">
                          <a:solidFill>
                            <a:schemeClr val="tx1"/>
                          </a:solidFill>
                          <a:latin typeface="+mj-lt"/>
                        </a:rPr>
                        <a:t>2007 River Severn Floods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p>
                  </a:txBody>
                  <a:tcPr/>
                </a:tc>
                <a:extLst>
                  <a:ext uri="{0D108BD9-81ED-4DB2-BD59-A6C34878D82A}">
                    <a16:rowId xmlns:a16="http://schemas.microsoft.com/office/drawing/2014/main" val="3205298206"/>
                  </a:ext>
                </a:extLst>
              </a:tr>
              <a:tr h="263592">
                <a:tc>
                  <a:txBody>
                    <a:bodyPr/>
                    <a:lstStyle/>
                    <a:p>
                      <a:pPr>
                        <a:buFont typeface="Calibri" panose="020F0502020204030204" pitchFamily="34" charset="0"/>
                        <a:buNone/>
                      </a:pPr>
                      <a:r>
                        <a:rPr lang="en-GB" sz="600" b="1" kern="1200" dirty="0">
                          <a:solidFill>
                            <a:schemeClr val="dk1"/>
                          </a:solidFill>
                          <a:latin typeface="+mj-lt"/>
                          <a:ea typeface="+mn-ea"/>
                          <a:cs typeface="+mn-cs"/>
                        </a:rPr>
                        <a:t>Causes of the flood:</a:t>
                      </a:r>
                    </a:p>
                    <a:p>
                      <a:pPr marL="171450" indent="-171450">
                        <a:buFont typeface="Arial" panose="020B0604020202020204" pitchFamily="34" charset="0"/>
                        <a:buChar char="•"/>
                      </a:pPr>
                      <a:r>
                        <a:rPr lang="en-GB" sz="600" kern="1200" dirty="0">
                          <a:solidFill>
                            <a:schemeClr val="dk1"/>
                          </a:solidFill>
                          <a:latin typeface="+mj-lt"/>
                          <a:ea typeface="+mn-ea"/>
                          <a:cs typeface="+mn-cs"/>
                        </a:rPr>
                        <a:t>There was two months of rain over a 24 hour period. </a:t>
                      </a:r>
                    </a:p>
                    <a:p>
                      <a:pPr marL="171450" indent="-171450">
                        <a:buFont typeface="Arial" panose="020B0604020202020204" pitchFamily="34" charset="0"/>
                        <a:buChar char="•"/>
                      </a:pPr>
                      <a:r>
                        <a:rPr lang="en-GB" sz="600" kern="1200" dirty="0">
                          <a:solidFill>
                            <a:schemeClr val="dk1"/>
                          </a:solidFill>
                          <a:latin typeface="+mj-lt"/>
                          <a:ea typeface="+mn-ea"/>
                          <a:cs typeface="+mn-cs"/>
                        </a:rPr>
                        <a:t>The ground was already saturated with water. </a:t>
                      </a:r>
                    </a:p>
                    <a:p>
                      <a:pPr marL="171450" indent="-171450">
                        <a:buFont typeface="Arial" panose="020B0604020202020204" pitchFamily="34" charset="0"/>
                        <a:buChar char="•"/>
                      </a:pPr>
                      <a:r>
                        <a:rPr lang="en-GB" sz="600" kern="1200" dirty="0">
                          <a:solidFill>
                            <a:schemeClr val="dk1"/>
                          </a:solidFill>
                          <a:latin typeface="+mj-lt"/>
                          <a:ea typeface="+mn-ea"/>
                          <a:cs typeface="+mn-cs"/>
                        </a:rPr>
                        <a:t>Two rivers meet near Tewksbury, the River Severn and the River Avon, increasing the flood potential.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FA00">
                        <a:alpha val="9020"/>
                      </a:srgbClr>
                    </a:solidFill>
                  </a:tcPr>
                </a:tc>
                <a:tc>
                  <a:txBody>
                    <a:bodyPr/>
                    <a:lstStyle/>
                    <a:p>
                      <a:r>
                        <a:rPr lang="en-GB" sz="600" b="1" i="0" dirty="0">
                          <a:solidFill>
                            <a:schemeClr val="tx1"/>
                          </a:solidFill>
                          <a:latin typeface="+mj-lt"/>
                        </a:rPr>
                        <a:t>Effects: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School, homes, businesses, roads, farmland flooded.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No water for thousands of people.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Sewerage flooded farm fields.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No electricity.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Prison evacuated.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600" kern="1200" dirty="0">
                          <a:solidFill>
                            <a:schemeClr val="tx1"/>
                          </a:solidFill>
                          <a:effectLst/>
                          <a:latin typeface="+mj-lt"/>
                          <a:ea typeface="+mn-ea"/>
                          <a:cs typeface="+mn-cs"/>
                        </a:rPr>
                        <a:t>Injury and </a:t>
                      </a:r>
                      <a:r>
                        <a:rPr lang="en-GB" sz="600" kern="1200">
                          <a:solidFill>
                            <a:schemeClr val="tx1"/>
                          </a:solidFill>
                          <a:effectLst/>
                          <a:latin typeface="+mj-lt"/>
                          <a:ea typeface="+mn-ea"/>
                          <a:cs typeface="+mn-cs"/>
                        </a:rPr>
                        <a:t>risk to life. </a:t>
                      </a:r>
                      <a:endParaRPr lang="en-GB" sz="600" kern="1200" dirty="0">
                        <a:solidFill>
                          <a:schemeClr val="tx1"/>
                        </a:solidFill>
                        <a:effectLst/>
                        <a:latin typeface="+mj-lt"/>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9D9D9">
                        <a:alpha val="14118"/>
                      </a:srgbClr>
                    </a:solidFill>
                  </a:tcPr>
                </a:tc>
                <a:extLst>
                  <a:ext uri="{0D108BD9-81ED-4DB2-BD59-A6C34878D82A}">
                    <a16:rowId xmlns:a16="http://schemas.microsoft.com/office/drawing/2014/main" val="3698290141"/>
                  </a:ext>
                </a:extLst>
              </a:tr>
              <a:tr h="212391">
                <a:tc gridSpan="2">
                  <a:txBody>
                    <a:bodyPr/>
                    <a:lstStyle/>
                    <a:p>
                      <a:pPr marL="0" indent="0">
                        <a:buFont typeface="Arial" panose="020B0604020202020204" pitchFamily="34" charset="0"/>
                        <a:buNone/>
                      </a:pPr>
                      <a:r>
                        <a:rPr lang="en-GB" sz="600" b="1" i="0" dirty="0">
                          <a:solidFill>
                            <a:schemeClr val="tx1"/>
                          </a:solidFill>
                          <a:latin typeface="+mj-lt"/>
                        </a:rPr>
                        <a:t>Responses: </a:t>
                      </a:r>
                    </a:p>
                    <a:p>
                      <a:pPr marL="285750" indent="-285750">
                        <a:buFont typeface="Arial" panose="020B0604020202020204" pitchFamily="34" charset="0"/>
                        <a:buChar char="•"/>
                      </a:pPr>
                      <a:r>
                        <a:rPr lang="en-GB" sz="600" i="0" kern="1200" dirty="0">
                          <a:solidFill>
                            <a:schemeClr val="dk1"/>
                          </a:solidFill>
                          <a:latin typeface="+mj-lt"/>
                          <a:ea typeface="+mn-ea"/>
                          <a:cs typeface="+mn-cs"/>
                        </a:rPr>
                        <a:t>Flood warnings. </a:t>
                      </a:r>
                    </a:p>
                    <a:p>
                      <a:pPr marL="285750" indent="-285750">
                        <a:buFont typeface="Arial" panose="020B0604020202020204" pitchFamily="34" charset="0"/>
                        <a:buChar char="•"/>
                      </a:pPr>
                      <a:r>
                        <a:rPr lang="en-GB" sz="600" i="0" kern="1200" dirty="0">
                          <a:solidFill>
                            <a:schemeClr val="dk1"/>
                          </a:solidFill>
                          <a:latin typeface="+mj-lt"/>
                          <a:ea typeface="+mn-ea"/>
                          <a:cs typeface="+mn-cs"/>
                        </a:rPr>
                        <a:t>Military support emergency service at rescuing stranded people. </a:t>
                      </a:r>
                    </a:p>
                    <a:p>
                      <a:pPr marL="285750" indent="-285750">
                        <a:buFont typeface="Arial" panose="020B0604020202020204" pitchFamily="34" charset="0"/>
                        <a:buChar char="•"/>
                      </a:pPr>
                      <a:r>
                        <a:rPr lang="en-GB" sz="600" i="0" kern="1200" dirty="0">
                          <a:solidFill>
                            <a:schemeClr val="dk1"/>
                          </a:solidFill>
                          <a:latin typeface="+mj-lt"/>
                          <a:ea typeface="+mn-ea"/>
                          <a:cs typeface="+mn-cs"/>
                        </a:rPr>
                        <a:t>Large news coverage. </a:t>
                      </a:r>
                    </a:p>
                    <a:p>
                      <a:pPr marL="285750" indent="-285750">
                        <a:buFont typeface="Arial" panose="020B0604020202020204" pitchFamily="34" charset="0"/>
                        <a:buChar char="•"/>
                      </a:pPr>
                      <a:r>
                        <a:rPr lang="en-GB" sz="600" i="0" kern="1200" dirty="0">
                          <a:solidFill>
                            <a:schemeClr val="dk1"/>
                          </a:solidFill>
                          <a:latin typeface="+mj-lt"/>
                          <a:ea typeface="+mn-ea"/>
                          <a:cs typeface="+mn-cs"/>
                        </a:rPr>
                        <a:t>Search a rescue helicopters to air lift people who were trapped. </a:t>
                      </a:r>
                    </a:p>
                    <a:p>
                      <a:pPr marL="285750" indent="-285750">
                        <a:buFont typeface="Arial" panose="020B0604020202020204" pitchFamily="34" charset="0"/>
                        <a:buChar char="•"/>
                      </a:pPr>
                      <a:r>
                        <a:rPr lang="en-GB" sz="600" i="0" kern="1200" dirty="0">
                          <a:solidFill>
                            <a:schemeClr val="dk1"/>
                          </a:solidFill>
                          <a:latin typeface="+mj-lt"/>
                          <a:ea typeface="+mn-ea"/>
                          <a:cs typeface="+mn-cs"/>
                        </a:rPr>
                        <a:t>Providing fresh bottled water after water station was flooded. </a:t>
                      </a:r>
                    </a:p>
                    <a:p>
                      <a:pPr marL="285750" indent="-285750">
                        <a:buFont typeface="Arial" panose="020B0604020202020204" pitchFamily="34" charset="0"/>
                        <a:buChar char="•"/>
                      </a:pPr>
                      <a:r>
                        <a:rPr lang="en-GB" sz="600" i="0" kern="1200" dirty="0">
                          <a:solidFill>
                            <a:schemeClr val="dk1"/>
                          </a:solidFill>
                          <a:latin typeface="+mj-lt"/>
                          <a:ea typeface="+mn-ea"/>
                          <a:cs typeface="+mn-cs"/>
                        </a:rPr>
                        <a:t>To build new flood defences. </a:t>
                      </a:r>
                      <a:endParaRPr lang="en-GB" sz="600" i="0"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7E79">
                        <a:alpha val="14902"/>
                      </a:srgbClr>
                    </a:solidFill>
                  </a:tcPr>
                </a:tc>
                <a:tc hMerge="1">
                  <a:txBody>
                    <a:bodyPr/>
                    <a:lstStyle/>
                    <a:p>
                      <a:endParaRPr lang="en-GB" sz="600"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68720990"/>
                  </a:ext>
                </a:extLst>
              </a:tr>
            </a:tbl>
          </a:graphicData>
        </a:graphic>
      </p:graphicFrame>
      <p:pic>
        <p:nvPicPr>
          <p:cNvPr id="81" name="Graphic 80" descr="Two women">
            <a:extLst>
              <a:ext uri="{FF2B5EF4-FFF2-40B4-BE49-F238E27FC236}">
                <a16:creationId xmlns:a16="http://schemas.microsoft.com/office/drawing/2014/main" id="{B2F97F32-556B-E546-8F8F-2D43A8639DB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70773" y="5412124"/>
            <a:ext cx="254770" cy="254770"/>
          </a:xfrm>
          <a:prstGeom prst="rect">
            <a:avLst/>
          </a:prstGeom>
        </p:spPr>
      </p:pic>
      <p:pic>
        <p:nvPicPr>
          <p:cNvPr id="83" name="Graphic 82" descr="Money">
            <a:extLst>
              <a:ext uri="{FF2B5EF4-FFF2-40B4-BE49-F238E27FC236}">
                <a16:creationId xmlns:a16="http://schemas.microsoft.com/office/drawing/2014/main" id="{A1D00473-E4AE-4744-A36B-F647C379A07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762078" y="5640847"/>
            <a:ext cx="254770" cy="254770"/>
          </a:xfrm>
          <a:prstGeom prst="rect">
            <a:avLst/>
          </a:prstGeom>
        </p:spPr>
      </p:pic>
      <p:pic>
        <p:nvPicPr>
          <p:cNvPr id="85" name="Graphic 84" descr="Forest scene">
            <a:extLst>
              <a:ext uri="{FF2B5EF4-FFF2-40B4-BE49-F238E27FC236}">
                <a16:creationId xmlns:a16="http://schemas.microsoft.com/office/drawing/2014/main" id="{466DBCA1-DF7D-6048-A5A1-83FD3911FC82}"/>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445325" y="4623984"/>
            <a:ext cx="254770" cy="254770"/>
          </a:xfrm>
          <a:prstGeom prst="rect">
            <a:avLst/>
          </a:prstGeom>
        </p:spPr>
      </p:pic>
      <p:pic>
        <p:nvPicPr>
          <p:cNvPr id="61" name="Graphic 60" descr="Deciduous tree">
            <a:extLst>
              <a:ext uri="{FF2B5EF4-FFF2-40B4-BE49-F238E27FC236}">
                <a16:creationId xmlns:a16="http://schemas.microsoft.com/office/drawing/2014/main" id="{8E18FF81-26B1-7F45-80A9-02BCE1BDEA9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777617" y="5950753"/>
            <a:ext cx="254770" cy="254848"/>
          </a:xfrm>
          <a:prstGeom prst="rect">
            <a:avLst/>
          </a:prstGeom>
        </p:spPr>
      </p:pic>
      <p:sp>
        <p:nvSpPr>
          <p:cNvPr id="86" name="Rectangle 85">
            <a:extLst>
              <a:ext uri="{FF2B5EF4-FFF2-40B4-BE49-F238E27FC236}">
                <a16:creationId xmlns:a16="http://schemas.microsoft.com/office/drawing/2014/main" id="{CA37DAFA-FC09-F64F-8E48-84663D5CE6E1}"/>
              </a:ext>
            </a:extLst>
          </p:cNvPr>
          <p:cNvSpPr/>
          <p:nvPr/>
        </p:nvSpPr>
        <p:spPr>
          <a:xfrm>
            <a:off x="7685301" y="475013"/>
            <a:ext cx="2146108" cy="185806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Box 86">
            <a:extLst>
              <a:ext uri="{FF2B5EF4-FFF2-40B4-BE49-F238E27FC236}">
                <a16:creationId xmlns:a16="http://schemas.microsoft.com/office/drawing/2014/main" id="{2B03D60D-D842-3143-B8E8-C5CBB29E6BC3}"/>
              </a:ext>
            </a:extLst>
          </p:cNvPr>
          <p:cNvSpPr txBox="1"/>
          <p:nvPr/>
        </p:nvSpPr>
        <p:spPr>
          <a:xfrm>
            <a:off x="7685301" y="475013"/>
            <a:ext cx="2117968" cy="1200329"/>
          </a:xfrm>
          <a:prstGeom prst="rect">
            <a:avLst/>
          </a:prstGeom>
          <a:noFill/>
        </p:spPr>
        <p:txBody>
          <a:bodyPr wrap="square" rtlCol="0">
            <a:spAutoFit/>
          </a:bodyPr>
          <a:lstStyle/>
          <a:p>
            <a:r>
              <a:rPr lang="en-GB" sz="600" b="1" dirty="0">
                <a:latin typeface="+mj-lt"/>
              </a:rPr>
              <a:t>Managing Distinctive Landscapes:</a:t>
            </a:r>
          </a:p>
          <a:p>
            <a:endParaRPr lang="en-GB" sz="600" dirty="0">
              <a:latin typeface="+mj-lt"/>
            </a:endParaRPr>
          </a:p>
          <a:p>
            <a:endParaRPr lang="en-GB" sz="600" dirty="0">
              <a:latin typeface="+mj-lt"/>
            </a:endParaRPr>
          </a:p>
          <a:p>
            <a:pPr marL="285750" indent="-285750">
              <a:buFont typeface="Arial" panose="020B0604020202020204" pitchFamily="34" charset="0"/>
              <a:buChar char="•"/>
            </a:pPr>
            <a:r>
              <a:rPr lang="en-GB" sz="600" dirty="0">
                <a:latin typeface="+mj-lt"/>
              </a:rPr>
              <a:t>Establish fixed point photography of key viewpoints and animals</a:t>
            </a:r>
          </a:p>
          <a:p>
            <a:pPr marL="285750" indent="-285750">
              <a:buFont typeface="Arial" panose="020B0604020202020204" pitchFamily="34" charset="0"/>
              <a:buChar char="•"/>
            </a:pPr>
            <a:r>
              <a:rPr lang="en-GB" sz="600" dirty="0">
                <a:latin typeface="+mj-lt"/>
              </a:rPr>
              <a:t>Improve signage by renewing or replacing finger posts to encourage people to stick to the routes.</a:t>
            </a:r>
          </a:p>
          <a:p>
            <a:pPr marL="285750" indent="-285750">
              <a:buFont typeface="Arial" panose="020B0604020202020204" pitchFamily="34" charset="0"/>
              <a:buChar char="•"/>
            </a:pPr>
            <a:r>
              <a:rPr lang="en-GB" sz="600" dirty="0">
                <a:latin typeface="+mj-lt"/>
              </a:rPr>
              <a:t>Designated footpaths and Monitoring of footpath erosion</a:t>
            </a:r>
          </a:p>
          <a:p>
            <a:pPr marL="285750" indent="-285750">
              <a:buFont typeface="Arial" panose="020B0604020202020204" pitchFamily="34" charset="0"/>
              <a:buChar char="•"/>
            </a:pPr>
            <a:r>
              <a:rPr lang="en-GB" sz="600" dirty="0">
                <a:latin typeface="+mj-lt"/>
              </a:rPr>
              <a:t>Work with local planning and housing authorities to promote affordable housing schemes using local rock</a:t>
            </a:r>
          </a:p>
          <a:p>
            <a:pPr marL="285750" indent="-285750">
              <a:buFont typeface="Arial" panose="020B0604020202020204" pitchFamily="34" charset="0"/>
              <a:buChar char="•"/>
            </a:pPr>
            <a:r>
              <a:rPr lang="en-GB" sz="600" dirty="0">
                <a:latin typeface="+mj-lt"/>
              </a:rPr>
              <a:t>Strict control over visitors</a:t>
            </a:r>
          </a:p>
        </p:txBody>
      </p:sp>
      <p:pic>
        <p:nvPicPr>
          <p:cNvPr id="88" name="Picture 87">
            <a:extLst>
              <a:ext uri="{FF2B5EF4-FFF2-40B4-BE49-F238E27FC236}">
                <a16:creationId xmlns:a16="http://schemas.microsoft.com/office/drawing/2014/main" id="{AE083442-B05A-3A41-B631-39AD1D1F3333}"/>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rot="20563941">
            <a:off x="7795391" y="1672013"/>
            <a:ext cx="380706" cy="571060"/>
          </a:xfrm>
          <a:prstGeom prst="rect">
            <a:avLst/>
          </a:prstGeom>
        </p:spPr>
      </p:pic>
      <p:pic>
        <p:nvPicPr>
          <p:cNvPr id="89" name="Picture 88">
            <a:extLst>
              <a:ext uri="{FF2B5EF4-FFF2-40B4-BE49-F238E27FC236}">
                <a16:creationId xmlns:a16="http://schemas.microsoft.com/office/drawing/2014/main" id="{603764CE-F382-5640-9D79-BA60A5C3C6DE}"/>
              </a:ext>
            </a:extLst>
          </p:cNvPr>
          <p:cNvPicPr>
            <a:picLocks noChangeAspect="1"/>
          </p:cNvPicPr>
          <p:nvPr/>
        </p:nvPicPr>
        <p:blipFill>
          <a:blip r:embed="rId29"/>
          <a:stretch>
            <a:fillRect/>
          </a:stretch>
        </p:blipFill>
        <p:spPr>
          <a:xfrm>
            <a:off x="9219208" y="1704094"/>
            <a:ext cx="541632" cy="461813"/>
          </a:xfrm>
          <a:prstGeom prst="rect">
            <a:avLst/>
          </a:prstGeom>
        </p:spPr>
      </p:pic>
      <p:pic>
        <p:nvPicPr>
          <p:cNvPr id="91" name="Graphic 90" descr="Farmer">
            <a:extLst>
              <a:ext uri="{FF2B5EF4-FFF2-40B4-BE49-F238E27FC236}">
                <a16:creationId xmlns:a16="http://schemas.microsoft.com/office/drawing/2014/main" id="{97EB2283-1F7B-9A4A-ADF3-ADAE1E3C0935}"/>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8889555" y="1563166"/>
            <a:ext cx="402447" cy="402447"/>
          </a:xfrm>
          <a:prstGeom prst="rect">
            <a:avLst/>
          </a:prstGeom>
        </p:spPr>
      </p:pic>
      <p:pic>
        <p:nvPicPr>
          <p:cNvPr id="93" name="Graphic 92" descr="Suburban scene">
            <a:extLst>
              <a:ext uri="{FF2B5EF4-FFF2-40B4-BE49-F238E27FC236}">
                <a16:creationId xmlns:a16="http://schemas.microsoft.com/office/drawing/2014/main" id="{31785479-851D-2642-881A-82EC73447A17}"/>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rot="20744764">
            <a:off x="8328309" y="1812392"/>
            <a:ext cx="445628" cy="445628"/>
          </a:xfrm>
          <a:prstGeom prst="rect">
            <a:avLst/>
          </a:prstGeom>
        </p:spPr>
      </p:pic>
      <p:pic>
        <p:nvPicPr>
          <p:cNvPr id="94" name="Picture 93">
            <a:extLst>
              <a:ext uri="{FF2B5EF4-FFF2-40B4-BE49-F238E27FC236}">
                <a16:creationId xmlns:a16="http://schemas.microsoft.com/office/drawing/2014/main" id="{7D160907-6E3F-DD47-AE3B-8E54B0A354A0}"/>
              </a:ext>
            </a:extLst>
          </p:cNvPr>
          <p:cNvPicPr>
            <a:picLocks noChangeAspect="1"/>
          </p:cNvPicPr>
          <p:nvPr/>
        </p:nvPicPr>
        <p:blipFill>
          <a:blip r:embed="rId34"/>
          <a:stretch>
            <a:fillRect/>
          </a:stretch>
        </p:blipFill>
        <p:spPr>
          <a:xfrm>
            <a:off x="9088436" y="4499920"/>
            <a:ext cx="624255" cy="323196"/>
          </a:xfrm>
          <a:prstGeom prst="rect">
            <a:avLst/>
          </a:prstGeom>
        </p:spPr>
      </p:pic>
    </p:spTree>
    <p:extLst>
      <p:ext uri="{BB962C8B-B14F-4D97-AF65-F5344CB8AC3E}">
        <p14:creationId xmlns:p14="http://schemas.microsoft.com/office/powerpoint/2010/main" val="372899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a:extLst>
              <a:ext uri="{FF2B5EF4-FFF2-40B4-BE49-F238E27FC236}">
                <a16:creationId xmlns:a16="http://schemas.microsoft.com/office/drawing/2014/main" id="{69E9C24A-186B-EE42-977E-63A45EF3DF73}"/>
              </a:ext>
            </a:extLst>
          </p:cNvPr>
          <p:cNvSpPr txBox="1"/>
          <p:nvPr/>
        </p:nvSpPr>
        <p:spPr>
          <a:xfrm>
            <a:off x="8518810" y="834814"/>
            <a:ext cx="3710990" cy="1384995"/>
          </a:xfrm>
          <a:prstGeom prst="rect">
            <a:avLst/>
          </a:prstGeom>
          <a:solidFill>
            <a:schemeClr val="tx2">
              <a:lumMod val="20000"/>
              <a:lumOff val="80000"/>
            </a:schemeClr>
          </a:solidFill>
        </p:spPr>
        <p:txBody>
          <a:bodyPr wrap="square" rtlCol="0">
            <a:spAutoFit/>
          </a:bodyPr>
          <a:lstStyle/>
          <a:p>
            <a:pPr algn="ctr"/>
            <a:r>
              <a:rPr lang="en-GB" sz="600" b="1" dirty="0">
                <a:latin typeface="+mj-lt"/>
              </a:rPr>
              <a:t>Longshore drift </a:t>
            </a:r>
          </a:p>
          <a:p>
            <a:r>
              <a:rPr lang="en-GB" sz="600" b="1" dirty="0">
                <a:latin typeface="+mj-lt"/>
              </a:rPr>
              <a:t> </a:t>
            </a:r>
            <a:r>
              <a:rPr lang="en-GB" sz="600" dirty="0">
                <a:latin typeface="+mj-lt"/>
              </a:rPr>
              <a:t>A form of transportation that moves sediment from one end of the coast to the other.</a:t>
            </a:r>
          </a:p>
          <a:p>
            <a:endParaRPr lang="en-GB" sz="600" dirty="0">
              <a:latin typeface="+mj-lt"/>
            </a:endParaRPr>
          </a:p>
          <a:p>
            <a:pPr marL="228600" indent="-228600">
              <a:buFont typeface="+mj-lt"/>
              <a:buAutoNum type="arabicPeriod"/>
            </a:pPr>
            <a:r>
              <a:rPr lang="en-GB" sz="600" dirty="0">
                <a:latin typeface="+mj-lt"/>
              </a:rPr>
              <a:t>Waves approach the beach in the direction of the prevailing wind.</a:t>
            </a:r>
          </a:p>
          <a:p>
            <a:pPr marL="228600" indent="-228600">
              <a:buFont typeface="+mj-lt"/>
              <a:buAutoNum type="arabicPeriod"/>
            </a:pPr>
            <a:r>
              <a:rPr lang="en-GB" sz="600" dirty="0">
                <a:latin typeface="+mj-lt"/>
              </a:rPr>
              <a:t>When waves break, swash pushes sediment diagonally up the beach.</a:t>
            </a:r>
          </a:p>
          <a:p>
            <a:pPr marL="228600" indent="-228600">
              <a:buFont typeface="+mj-lt"/>
              <a:buAutoNum type="arabicPeriod"/>
            </a:pPr>
            <a:r>
              <a:rPr lang="en-GB" sz="600" dirty="0">
                <a:latin typeface="+mj-lt"/>
              </a:rPr>
              <a:t>Gravity pulls the water and sediment straight down the beach as backwash.</a:t>
            </a:r>
          </a:p>
          <a:p>
            <a:pPr marL="228600" indent="-228600">
              <a:buFont typeface="+mj-lt"/>
              <a:buAutoNum type="arabicPeriod"/>
            </a:pPr>
            <a:r>
              <a:rPr lang="en-GB" sz="600" dirty="0">
                <a:latin typeface="+mj-lt"/>
              </a:rPr>
              <a:t>Over time, sediment is moved along the coast.</a:t>
            </a: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a:p>
            <a:pPr marL="228600" indent="-228600">
              <a:buFont typeface="+mj-lt"/>
              <a:buAutoNum type="arabicPeriod"/>
            </a:pPr>
            <a:endParaRPr lang="en-GB" sz="600" dirty="0">
              <a:latin typeface="+mj-lt"/>
            </a:endParaRPr>
          </a:p>
        </p:txBody>
      </p:sp>
      <p:graphicFrame>
        <p:nvGraphicFramePr>
          <p:cNvPr id="44" name="Table 43">
            <a:extLst>
              <a:ext uri="{FF2B5EF4-FFF2-40B4-BE49-F238E27FC236}">
                <a16:creationId xmlns:a16="http://schemas.microsoft.com/office/drawing/2014/main" id="{1694B4A7-3CDC-4A4C-B47D-D56723A32779}"/>
              </a:ext>
            </a:extLst>
          </p:cNvPr>
          <p:cNvGraphicFramePr>
            <a:graphicFrameLocks noGrp="1"/>
          </p:cNvGraphicFramePr>
          <p:nvPr>
            <p:extLst>
              <p:ext uri="{D42A27DB-BD31-4B8C-83A1-F6EECF244321}">
                <p14:modId xmlns:p14="http://schemas.microsoft.com/office/powerpoint/2010/main" val="1584825127"/>
              </p:ext>
            </p:extLst>
          </p:nvPr>
        </p:nvGraphicFramePr>
        <p:xfrm>
          <a:off x="4997000" y="0"/>
          <a:ext cx="3093745" cy="1334329"/>
        </p:xfrm>
        <a:graphic>
          <a:graphicData uri="http://schemas.openxmlformats.org/drawingml/2006/table">
            <a:tbl>
              <a:tblPr firstRow="1" bandRow="1">
                <a:tableStyleId>{00A15C55-8517-42AA-B614-E9B94910E393}</a:tableStyleId>
              </a:tblPr>
              <a:tblGrid>
                <a:gridCol w="3093745">
                  <a:extLst>
                    <a:ext uri="{9D8B030D-6E8A-4147-A177-3AD203B41FA5}">
                      <a16:colId xmlns:a16="http://schemas.microsoft.com/office/drawing/2014/main" val="845130388"/>
                    </a:ext>
                  </a:extLst>
                </a:gridCol>
              </a:tblGrid>
              <a:tr h="170707">
                <a:tc>
                  <a:txBody>
                    <a:bodyPr/>
                    <a:lstStyle/>
                    <a:p>
                      <a:pPr algn="ctr"/>
                      <a:r>
                        <a:rPr lang="en-GB" sz="600" dirty="0">
                          <a:solidFill>
                            <a:schemeClr val="tx1"/>
                          </a:solidFill>
                          <a:latin typeface="+mj-lt"/>
                        </a:rPr>
                        <a:t>Wave cut platform - Erosional Landform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913039151"/>
                  </a:ext>
                </a:extLst>
              </a:tr>
              <a:tr h="1151449">
                <a:tc>
                  <a:txBody>
                    <a:bodyPr/>
                    <a:lstStyle/>
                    <a:p>
                      <a:pPr marL="0" indent="0">
                        <a:lnSpc>
                          <a:spcPct val="100000"/>
                        </a:lnSpc>
                        <a:spcAft>
                          <a:spcPts val="600"/>
                        </a:spcAft>
                        <a:buFont typeface="+mj-lt"/>
                        <a:buNone/>
                      </a:pPr>
                      <a:r>
                        <a:rPr lang="en-GB" sz="600" kern="1200" dirty="0">
                          <a:solidFill>
                            <a:schemeClr val="dk1"/>
                          </a:solidFill>
                          <a:latin typeface="+mj-lt"/>
                          <a:ea typeface="Calibri" panose="020F0502020204030204" pitchFamily="34" charset="0"/>
                          <a:cs typeface="Times New Roman" panose="02020603050405020304" pitchFamily="18" charset="0"/>
                        </a:rPr>
                        <a:t>Waves through hydraulic action cause erosion at the foot of the cliff. This erosion of a cliff at the base forms a wave cut notch. As the notch grows the rock above it becomes unstable and eventually collapses. The collapsed material is washed away and a new notch starts to form</a:t>
                      </a:r>
                      <a:r>
                        <a:rPr lang="en-US" sz="600" kern="1200" dirty="0">
                          <a:solidFill>
                            <a:schemeClr val="dk1"/>
                          </a:solidFill>
                          <a:latin typeface="+mj-lt"/>
                          <a:ea typeface="Calibri" panose="020F0502020204030204" pitchFamily="34" charset="0"/>
                          <a:cs typeface="Times New Roman" panose="02020603050405020304" pitchFamily="18" charset="0"/>
                        </a:rPr>
                        <a:t>. </a:t>
                      </a:r>
                      <a:r>
                        <a:rPr lang="en-GB" sz="600" kern="1200" dirty="0">
                          <a:solidFill>
                            <a:schemeClr val="dk1"/>
                          </a:solidFill>
                          <a:latin typeface="+mj-lt"/>
                          <a:ea typeface="Calibri" panose="020F0502020204030204" pitchFamily="34" charset="0"/>
                          <a:cs typeface="Times New Roman" panose="02020603050405020304" pitchFamily="18" charset="0"/>
                        </a:rPr>
                        <a:t>Repeated collapsing causes the cliff to retreat.  A wave cut platform is left behind as the cliff retreat</a:t>
                      </a:r>
                      <a:endParaRPr lang="en-GB" sz="600" b="0" baseline="0" dirty="0">
                        <a:solidFill>
                          <a:schemeClr val="tx1"/>
                        </a:solidFill>
                        <a:latin typeface="+mj-lt"/>
                      </a:endParaRPr>
                    </a:p>
                    <a:p>
                      <a:pPr marL="171450" indent="-171450">
                        <a:buFont typeface="Arial" panose="020B0604020202020204" pitchFamily="34" charset="0"/>
                        <a:buChar char="•"/>
                      </a:pPr>
                      <a:endParaRPr lang="en-GB" sz="600" b="0" dirty="0">
                        <a:solidFill>
                          <a:schemeClr val="tx1"/>
                        </a:solidFill>
                        <a:latin typeface="+mj-lt"/>
                      </a:endParaRPr>
                    </a:p>
                    <a:p>
                      <a:pPr marL="171450" indent="-171450">
                        <a:buFont typeface="Arial" panose="020B0604020202020204" pitchFamily="34" charset="0"/>
                        <a:buChar char="•"/>
                      </a:pPr>
                      <a:endParaRPr lang="en-GB" sz="600" b="0" dirty="0">
                        <a:solidFill>
                          <a:schemeClr val="tx1"/>
                        </a:solidFill>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26086467"/>
                  </a:ext>
                </a:extLst>
              </a:tr>
            </a:tbl>
          </a:graphicData>
        </a:graphic>
      </p:graphicFrame>
      <p:sp>
        <p:nvSpPr>
          <p:cNvPr id="2" name="Rectangle 1">
            <a:extLst>
              <a:ext uri="{FF2B5EF4-FFF2-40B4-BE49-F238E27FC236}">
                <a16:creationId xmlns:a16="http://schemas.microsoft.com/office/drawing/2014/main" id="{5530DB09-97E5-E240-99BF-780CD277BAA3}"/>
              </a:ext>
            </a:extLst>
          </p:cNvPr>
          <p:cNvSpPr/>
          <p:nvPr/>
        </p:nvSpPr>
        <p:spPr>
          <a:xfrm>
            <a:off x="0" y="0"/>
            <a:ext cx="2702859" cy="213430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mj-lt"/>
                <a:cs typeface="Bell MT"/>
              </a:rPr>
              <a:t>Weathering</a:t>
            </a:r>
          </a:p>
          <a:p>
            <a:pPr algn="ctr"/>
            <a:r>
              <a:rPr lang="en-GB" sz="600" dirty="0">
                <a:solidFill>
                  <a:schemeClr val="tx1"/>
                </a:solidFill>
                <a:latin typeface="+mj-lt"/>
                <a:cs typeface="Bell MT"/>
              </a:rPr>
              <a:t>Weathering is when rocks are broken down. There are 3 types of weathering;</a:t>
            </a:r>
          </a:p>
          <a:p>
            <a:pPr algn="ctr"/>
            <a:endParaRPr lang="en-GB" sz="600" i="1" dirty="0">
              <a:solidFill>
                <a:schemeClr val="tx1"/>
              </a:solidFill>
              <a:latin typeface="+mj-lt"/>
              <a:cs typeface="Bell MT"/>
            </a:endParaRPr>
          </a:p>
          <a:p>
            <a:r>
              <a:rPr lang="en-GB" sz="600" b="1" dirty="0">
                <a:solidFill>
                  <a:schemeClr val="tx1"/>
                </a:solidFill>
                <a:latin typeface="+mj-lt"/>
                <a:cs typeface="Bell MT"/>
              </a:rPr>
              <a:t>Mechanical</a:t>
            </a:r>
            <a:r>
              <a:rPr lang="en-GB" sz="600" dirty="0">
                <a:solidFill>
                  <a:schemeClr val="tx1"/>
                </a:solidFill>
                <a:latin typeface="+mj-lt"/>
                <a:cs typeface="Bell MT"/>
              </a:rPr>
              <a:t> (physical) – When rocks break up due to water entering the cracks and freezing and thawing, making the rock weak. </a:t>
            </a:r>
          </a:p>
          <a:p>
            <a:endParaRPr lang="en-GB" sz="600" dirty="0">
              <a:solidFill>
                <a:schemeClr val="tx1"/>
              </a:solidFill>
              <a:latin typeface="+mj-lt"/>
              <a:cs typeface="Bell MT"/>
            </a:endParaRPr>
          </a:p>
          <a:p>
            <a:pPr marL="228600" indent="-228600">
              <a:buFont typeface="+mj-lt"/>
              <a:buAutoNum type="arabicPeriod"/>
            </a:pPr>
            <a:r>
              <a:rPr lang="en-GB" sz="600" dirty="0">
                <a:solidFill>
                  <a:schemeClr val="tx1"/>
                </a:solidFill>
                <a:latin typeface="+mj-lt"/>
                <a:cs typeface="Bell MT"/>
              </a:rPr>
              <a:t>Rainwater seeps into joints and fractures in the rock</a:t>
            </a:r>
          </a:p>
          <a:p>
            <a:pPr marL="228600" indent="-228600">
              <a:buFont typeface="+mj-lt"/>
              <a:buAutoNum type="arabicPeriod"/>
            </a:pPr>
            <a:r>
              <a:rPr lang="en-GB" sz="600" dirty="0">
                <a:solidFill>
                  <a:schemeClr val="tx1"/>
                </a:solidFill>
                <a:latin typeface="+mj-lt"/>
                <a:cs typeface="Bell MT"/>
              </a:rPr>
              <a:t>When the water freezes its volume expands by 9% exerting pressure on the surrounding rock</a:t>
            </a:r>
          </a:p>
          <a:p>
            <a:pPr marL="228600" indent="-228600">
              <a:buFont typeface="+mj-lt"/>
              <a:buAutoNum type="arabicPeriod"/>
            </a:pPr>
            <a:r>
              <a:rPr lang="en-GB" sz="600" dirty="0">
                <a:solidFill>
                  <a:schemeClr val="tx1"/>
                </a:solidFill>
                <a:latin typeface="+mj-lt"/>
                <a:cs typeface="Bell MT"/>
              </a:rPr>
              <a:t>With repeated freeze-thaw and angular block of the rock breaks away (scree)</a:t>
            </a:r>
          </a:p>
          <a:p>
            <a:pPr marL="228600" indent="-228600">
              <a:buFont typeface="+mj-lt"/>
              <a:buAutoNum type="arabicPeriod"/>
            </a:pPr>
            <a:endParaRPr lang="en-GB" sz="600" dirty="0">
              <a:solidFill>
                <a:schemeClr val="tx1"/>
              </a:solidFill>
              <a:latin typeface="+mj-lt"/>
              <a:cs typeface="Bell MT"/>
            </a:endParaRPr>
          </a:p>
          <a:p>
            <a:endParaRPr lang="en-GB" sz="600" dirty="0">
              <a:solidFill>
                <a:schemeClr val="tx1"/>
              </a:solidFill>
              <a:latin typeface="+mj-lt"/>
              <a:cs typeface="Bell MT"/>
            </a:endParaRPr>
          </a:p>
          <a:p>
            <a:endParaRPr lang="en-GB" sz="600" dirty="0">
              <a:solidFill>
                <a:schemeClr val="tx1"/>
              </a:solidFill>
              <a:latin typeface="+mj-lt"/>
              <a:cs typeface="Bell MT"/>
            </a:endParaRPr>
          </a:p>
          <a:p>
            <a:endParaRPr lang="en-GB" sz="600" dirty="0">
              <a:solidFill>
                <a:schemeClr val="tx1"/>
              </a:solidFill>
              <a:latin typeface="+mj-lt"/>
              <a:cs typeface="Bell MT"/>
            </a:endParaRPr>
          </a:p>
          <a:p>
            <a:endParaRPr lang="en-GB" sz="600" dirty="0">
              <a:solidFill>
                <a:schemeClr val="tx1"/>
              </a:solidFill>
              <a:latin typeface="+mj-lt"/>
              <a:cs typeface="Bell MT"/>
            </a:endParaRPr>
          </a:p>
          <a:p>
            <a:r>
              <a:rPr lang="en-GB" sz="600" b="1" dirty="0">
                <a:solidFill>
                  <a:schemeClr val="tx1"/>
                </a:solidFill>
                <a:latin typeface="+mj-lt"/>
                <a:cs typeface="Bell MT"/>
              </a:rPr>
              <a:t>Chemical</a:t>
            </a:r>
            <a:r>
              <a:rPr lang="en-GB" sz="600" dirty="0">
                <a:solidFill>
                  <a:schemeClr val="tx1"/>
                </a:solidFill>
                <a:latin typeface="+mj-lt"/>
                <a:cs typeface="Bell MT"/>
              </a:rPr>
              <a:t> – Caused by chemical changes. Slightly acidic rainwater slowly dissolves certain rock types</a:t>
            </a:r>
          </a:p>
          <a:p>
            <a:endParaRPr lang="en-GB" sz="600" dirty="0">
              <a:solidFill>
                <a:schemeClr val="tx1"/>
              </a:solidFill>
              <a:latin typeface="+mj-lt"/>
              <a:cs typeface="Bell MT"/>
            </a:endParaRPr>
          </a:p>
          <a:p>
            <a:r>
              <a:rPr lang="en-GB" sz="600" b="1" dirty="0">
                <a:solidFill>
                  <a:schemeClr val="tx1"/>
                </a:solidFill>
                <a:latin typeface="+mj-lt"/>
                <a:cs typeface="Bell MT"/>
              </a:rPr>
              <a:t>Biological</a:t>
            </a:r>
            <a:r>
              <a:rPr lang="en-GB" sz="600" dirty="0">
                <a:solidFill>
                  <a:schemeClr val="tx1"/>
                </a:solidFill>
                <a:latin typeface="+mj-lt"/>
                <a:cs typeface="Bell MT"/>
              </a:rPr>
              <a:t> – Plant roots grow causing cracks in the rocks and animals burrow into weak rocks like sand.</a:t>
            </a:r>
          </a:p>
        </p:txBody>
      </p:sp>
      <p:pic>
        <p:nvPicPr>
          <p:cNvPr id="3" name="Picture 2" descr="http://thesouthernalps.files.wordpress.com/2011/11/freeze-thaw.jpg">
            <a:hlinkClick r:id="rId2"/>
            <a:extLst>
              <a:ext uri="{FF2B5EF4-FFF2-40B4-BE49-F238E27FC236}">
                <a16:creationId xmlns:a16="http://schemas.microsoft.com/office/drawing/2014/main" id="{1138ED0C-8E78-B649-BE91-88479937D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78" y="1083499"/>
            <a:ext cx="1650811" cy="47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8076DD3-C9F3-AC4E-99DB-2EF9E610A6EC}"/>
              </a:ext>
            </a:extLst>
          </p:cNvPr>
          <p:cNvSpPr/>
          <p:nvPr/>
        </p:nvSpPr>
        <p:spPr>
          <a:xfrm>
            <a:off x="5023850" y="1320322"/>
            <a:ext cx="3515833" cy="1261884"/>
          </a:xfrm>
          <a:prstGeom prst="rect">
            <a:avLst/>
          </a:prstGeom>
        </p:spPr>
        <p:txBody>
          <a:bodyPr wrap="square">
            <a:spAutoFit/>
          </a:bodyPr>
          <a:lstStyle/>
          <a:p>
            <a:pPr algn="ctr"/>
            <a:r>
              <a:rPr lang="en-GB" sz="600" b="1" dirty="0">
                <a:latin typeface="+mj-lt"/>
              </a:rPr>
              <a:t>Waves</a:t>
            </a:r>
          </a:p>
          <a:p>
            <a:r>
              <a:rPr lang="en-GB" sz="600" dirty="0">
                <a:latin typeface="+mj-lt"/>
              </a:rPr>
              <a:t>A wave is a movement of energy through water, not a movement of water. The size of the waves depend on 3 factors;</a:t>
            </a:r>
          </a:p>
          <a:p>
            <a:endParaRPr lang="en-GB" sz="600" dirty="0">
              <a:latin typeface="+mj-lt"/>
            </a:endParaRPr>
          </a:p>
          <a:p>
            <a:pPr marL="285750" indent="-285750">
              <a:buFont typeface="Arial" panose="020B0604020202020204" pitchFamily="34" charset="0"/>
              <a:buChar char="•"/>
            </a:pPr>
            <a:r>
              <a:rPr lang="en-GB" sz="600" dirty="0">
                <a:latin typeface="+mj-lt"/>
              </a:rPr>
              <a:t>The FETCH (the distance the wind blows over the water) – The greater the fetch, the more powerful the waves will be.</a:t>
            </a:r>
          </a:p>
          <a:p>
            <a:pPr marL="285750" indent="-285750">
              <a:buFont typeface="Arial" panose="020B0604020202020204" pitchFamily="34" charset="0"/>
              <a:buChar char="•"/>
            </a:pPr>
            <a:endParaRPr lang="en-GB" sz="600" dirty="0">
              <a:latin typeface="+mj-lt"/>
            </a:endParaRPr>
          </a:p>
          <a:p>
            <a:pPr marL="285750" indent="-285750">
              <a:buFont typeface="Arial" panose="020B0604020202020204" pitchFamily="34" charset="0"/>
              <a:buChar char="•"/>
            </a:pPr>
            <a:r>
              <a:rPr lang="en-GB" sz="600" dirty="0">
                <a:latin typeface="+mj-lt"/>
              </a:rPr>
              <a:t>The STRENGTH of the wind</a:t>
            </a:r>
          </a:p>
          <a:p>
            <a:pPr marL="285750" indent="-285750">
              <a:buFont typeface="Arial" panose="020B0604020202020204" pitchFamily="34" charset="0"/>
              <a:buChar char="•"/>
            </a:pPr>
            <a:endParaRPr lang="en-GB" sz="700" dirty="0">
              <a:latin typeface="+mj-lt"/>
            </a:endParaRPr>
          </a:p>
          <a:p>
            <a:pPr marL="285750" indent="-285750">
              <a:buFont typeface="Arial" panose="020B0604020202020204" pitchFamily="34" charset="0"/>
              <a:buChar char="•"/>
            </a:pPr>
            <a:r>
              <a:rPr lang="en-GB" sz="700" dirty="0">
                <a:latin typeface="+mj-lt"/>
              </a:rPr>
              <a:t>How LONG the wind blows for</a:t>
            </a:r>
          </a:p>
          <a:p>
            <a:pPr marL="285750" indent="-285750">
              <a:buFont typeface="Arial" panose="020B0604020202020204" pitchFamily="34" charset="0"/>
              <a:buChar char="•"/>
            </a:pPr>
            <a:endParaRPr lang="en-GB" sz="700" dirty="0">
              <a:latin typeface="+mj-lt"/>
            </a:endParaRPr>
          </a:p>
          <a:p>
            <a:endParaRPr lang="en-GB" sz="700" dirty="0">
              <a:latin typeface="+mj-lt"/>
            </a:endParaRPr>
          </a:p>
        </p:txBody>
      </p:sp>
      <p:pic>
        <p:nvPicPr>
          <p:cNvPr id="9" name="Picture 8" descr="A sign on the side of a mountain&#10;&#10;Description automatically generated">
            <a:extLst>
              <a:ext uri="{FF2B5EF4-FFF2-40B4-BE49-F238E27FC236}">
                <a16:creationId xmlns:a16="http://schemas.microsoft.com/office/drawing/2014/main" id="{45CFFD00-C80C-8C41-94F7-62E019C2EBB6}"/>
              </a:ext>
            </a:extLst>
          </p:cNvPr>
          <p:cNvPicPr>
            <a:picLocks noChangeAspect="1"/>
          </p:cNvPicPr>
          <p:nvPr/>
        </p:nvPicPr>
        <p:blipFill>
          <a:blip r:embed="rId4"/>
          <a:stretch>
            <a:fillRect/>
          </a:stretch>
        </p:blipFill>
        <p:spPr>
          <a:xfrm>
            <a:off x="2728223" y="162165"/>
            <a:ext cx="2117603" cy="1611585"/>
          </a:xfrm>
          <a:prstGeom prst="rect">
            <a:avLst/>
          </a:prstGeom>
        </p:spPr>
      </p:pic>
      <p:sp>
        <p:nvSpPr>
          <p:cNvPr id="12" name="Rectangle 11">
            <a:extLst>
              <a:ext uri="{FF2B5EF4-FFF2-40B4-BE49-F238E27FC236}">
                <a16:creationId xmlns:a16="http://schemas.microsoft.com/office/drawing/2014/main" id="{612FF6F4-FBC4-204D-B0A6-4810F789B058}"/>
              </a:ext>
            </a:extLst>
          </p:cNvPr>
          <p:cNvSpPr/>
          <p:nvPr/>
        </p:nvSpPr>
        <p:spPr>
          <a:xfrm>
            <a:off x="2685094" y="1776218"/>
            <a:ext cx="2321007" cy="1938992"/>
          </a:xfrm>
          <a:prstGeom prst="rect">
            <a:avLst/>
          </a:prstGeom>
        </p:spPr>
        <p:txBody>
          <a:bodyPr wrap="square">
            <a:spAutoFit/>
          </a:bodyPr>
          <a:lstStyle/>
          <a:p>
            <a:r>
              <a:rPr lang="en-US" sz="600" dirty="0">
                <a:latin typeface="+mj-lt"/>
                <a:cs typeface="Bell MT"/>
              </a:rPr>
              <a:t>Mass movement happens when the force of gravity acting on a slope is greater than the force supporting it. This process causes the cliff to retreat (move back). There are 4 types of mass movement;</a:t>
            </a:r>
          </a:p>
          <a:p>
            <a:pPr marL="285750" indent="-285750">
              <a:buFont typeface="Arial" panose="020B0604020202020204" pitchFamily="34" charset="0"/>
              <a:buChar char="•"/>
            </a:pPr>
            <a:r>
              <a:rPr lang="en-GB" sz="600" b="1" dirty="0">
                <a:latin typeface="+mj-lt"/>
                <a:cs typeface="Bell MT"/>
              </a:rPr>
              <a:t>Rockfall</a:t>
            </a:r>
            <a:r>
              <a:rPr lang="en-GB" sz="600" dirty="0">
                <a:latin typeface="+mj-lt"/>
                <a:cs typeface="Bell MT"/>
              </a:rPr>
              <a:t> – fragments of rock breaking away from the cliff face</a:t>
            </a:r>
          </a:p>
          <a:p>
            <a:pPr marL="285750" indent="-285750">
              <a:buFont typeface="Arial" panose="020B0604020202020204" pitchFamily="34" charset="0"/>
              <a:buChar char="•"/>
            </a:pPr>
            <a:r>
              <a:rPr lang="en-GB" sz="600" b="1" dirty="0">
                <a:latin typeface="+mj-lt"/>
                <a:cs typeface="Bell MT"/>
              </a:rPr>
              <a:t>Landslide</a:t>
            </a:r>
            <a:r>
              <a:rPr lang="en-GB" sz="600" dirty="0">
                <a:latin typeface="+mj-lt"/>
                <a:cs typeface="Bell MT"/>
              </a:rPr>
              <a:t> – blocks of rock sliding downhill</a:t>
            </a:r>
          </a:p>
          <a:p>
            <a:pPr marL="285750" indent="-285750">
              <a:buFont typeface="Arial" panose="020B0604020202020204" pitchFamily="34" charset="0"/>
              <a:buChar char="•"/>
            </a:pPr>
            <a:r>
              <a:rPr lang="en-GB" sz="600" b="1" dirty="0">
                <a:latin typeface="+mj-lt"/>
                <a:cs typeface="Bell MT"/>
              </a:rPr>
              <a:t>Mudflow</a:t>
            </a:r>
            <a:r>
              <a:rPr lang="en-GB" sz="600" dirty="0">
                <a:latin typeface="+mj-lt"/>
                <a:cs typeface="Bell MT"/>
              </a:rPr>
              <a:t> – saturated soil and weak rock flows down a slope</a:t>
            </a:r>
          </a:p>
          <a:p>
            <a:pPr marL="285750" indent="-285750">
              <a:buFont typeface="Arial" panose="020B0604020202020204" pitchFamily="34" charset="0"/>
              <a:buChar char="•"/>
            </a:pPr>
            <a:r>
              <a:rPr lang="en-GB" sz="600" b="1" dirty="0">
                <a:latin typeface="+mj-lt"/>
                <a:cs typeface="Bell MT"/>
              </a:rPr>
              <a:t>Slumping</a:t>
            </a:r>
            <a:r>
              <a:rPr lang="en-GB" sz="600" dirty="0">
                <a:latin typeface="+mj-lt"/>
                <a:cs typeface="Bell MT"/>
              </a:rPr>
              <a:t>– slump of saturated soil and weak rock along a curved surface this forms by: </a:t>
            </a:r>
          </a:p>
          <a:p>
            <a:pPr marL="228600" indent="-228600">
              <a:buFont typeface="+mj-lt"/>
              <a:buAutoNum type="arabicPeriod"/>
            </a:pPr>
            <a:r>
              <a:rPr lang="en-GB" sz="600" dirty="0">
                <a:latin typeface="+mj-lt"/>
              </a:rPr>
              <a:t>Rain</a:t>
            </a:r>
            <a:r>
              <a:rPr lang="en-GB" sz="600" baseline="0" dirty="0">
                <a:latin typeface="+mj-lt"/>
              </a:rPr>
              <a:t> saturates the permeable rock above the Impermeable rock, increasing its weight.</a:t>
            </a:r>
          </a:p>
          <a:p>
            <a:pPr marL="228600" indent="-228600">
              <a:buFont typeface="+mj-lt"/>
              <a:buAutoNum type="arabicPeriod"/>
            </a:pPr>
            <a:r>
              <a:rPr lang="en-GB" sz="600" dirty="0">
                <a:latin typeface="+mj-lt"/>
              </a:rPr>
              <a:t>Waves or</a:t>
            </a:r>
            <a:r>
              <a:rPr lang="en-GB" sz="600" baseline="0" dirty="0">
                <a:latin typeface="+mj-lt"/>
              </a:rPr>
              <a:t> a river erode the base of the slope making it unstable.</a:t>
            </a:r>
            <a:endParaRPr lang="en-GB" sz="600" dirty="0">
              <a:latin typeface="+mj-lt"/>
            </a:endParaRPr>
          </a:p>
          <a:p>
            <a:pPr marL="228600" indent="-228600">
              <a:buFont typeface="+mj-lt"/>
              <a:buAutoNum type="arabicPeriod"/>
            </a:pPr>
            <a:r>
              <a:rPr lang="en-GB" sz="600" dirty="0">
                <a:latin typeface="+mj-lt"/>
              </a:rPr>
              <a:t>Eventually the weight of the permeable</a:t>
            </a:r>
            <a:r>
              <a:rPr lang="en-GB" sz="600" baseline="0" dirty="0">
                <a:latin typeface="+mj-lt"/>
              </a:rPr>
              <a:t> rock</a:t>
            </a:r>
            <a:r>
              <a:rPr lang="en-GB" sz="600" dirty="0">
                <a:latin typeface="+mj-lt"/>
              </a:rPr>
              <a:t> is greater than the strength of the underlying rock and the slope collapses along a curved plane; on the coast the cliff retreats inland.</a:t>
            </a:r>
          </a:p>
          <a:p>
            <a:pPr marL="228600" indent="-228600">
              <a:buFont typeface="+mj-lt"/>
              <a:buAutoNum type="arabicPeriod"/>
            </a:pPr>
            <a:r>
              <a:rPr lang="en-GB" sz="600" dirty="0">
                <a:latin typeface="+mj-lt"/>
              </a:rPr>
              <a:t>The loose material at the base of the slope is then removed and transported</a:t>
            </a:r>
            <a:r>
              <a:rPr lang="en-GB" sz="600" baseline="0" dirty="0">
                <a:latin typeface="+mj-lt"/>
              </a:rPr>
              <a:t> by waves or a river.</a:t>
            </a:r>
            <a:endParaRPr lang="en-GB" sz="600" dirty="0">
              <a:latin typeface="+mj-lt"/>
            </a:endParaRPr>
          </a:p>
          <a:p>
            <a:pPr marL="228600" indent="-228600">
              <a:buFont typeface="+mj-lt"/>
              <a:buAutoNum type="arabicPeriod"/>
            </a:pPr>
            <a:endParaRPr lang="en-GB" sz="600" dirty="0">
              <a:latin typeface="+mj-lt"/>
            </a:endParaRPr>
          </a:p>
          <a:p>
            <a:endParaRPr lang="en-GB" sz="600" dirty="0">
              <a:latin typeface="+mj-lt"/>
              <a:cs typeface="Bell MT"/>
            </a:endParaRPr>
          </a:p>
        </p:txBody>
      </p:sp>
      <p:sp>
        <p:nvSpPr>
          <p:cNvPr id="13" name="Rectangle 12">
            <a:extLst>
              <a:ext uri="{FF2B5EF4-FFF2-40B4-BE49-F238E27FC236}">
                <a16:creationId xmlns:a16="http://schemas.microsoft.com/office/drawing/2014/main" id="{3C57CE9C-7870-EE4D-BF0B-5C7F48B44BEE}"/>
              </a:ext>
            </a:extLst>
          </p:cNvPr>
          <p:cNvSpPr/>
          <p:nvPr/>
        </p:nvSpPr>
        <p:spPr>
          <a:xfrm>
            <a:off x="3465658" y="0"/>
            <a:ext cx="723275" cy="184666"/>
          </a:xfrm>
          <a:prstGeom prst="rect">
            <a:avLst/>
          </a:prstGeom>
        </p:spPr>
        <p:txBody>
          <a:bodyPr wrap="none">
            <a:spAutoFit/>
          </a:bodyPr>
          <a:lstStyle/>
          <a:p>
            <a:pPr algn="ctr"/>
            <a:r>
              <a:rPr lang="en-GB" sz="600" b="1" dirty="0">
                <a:cs typeface="Bell MT"/>
              </a:rPr>
              <a:t>Mass Movement</a:t>
            </a:r>
          </a:p>
        </p:txBody>
      </p:sp>
      <p:graphicFrame>
        <p:nvGraphicFramePr>
          <p:cNvPr id="15" name="Table 14">
            <a:extLst>
              <a:ext uri="{FF2B5EF4-FFF2-40B4-BE49-F238E27FC236}">
                <a16:creationId xmlns:a16="http://schemas.microsoft.com/office/drawing/2014/main" id="{B73DD7AC-DB05-A241-97F7-8A4C45088321}"/>
              </a:ext>
            </a:extLst>
          </p:cNvPr>
          <p:cNvGraphicFramePr>
            <a:graphicFrameLocks noGrp="1"/>
          </p:cNvGraphicFramePr>
          <p:nvPr>
            <p:extLst>
              <p:ext uri="{D42A27DB-BD31-4B8C-83A1-F6EECF244321}">
                <p14:modId xmlns:p14="http://schemas.microsoft.com/office/powerpoint/2010/main" val="1853302222"/>
              </p:ext>
            </p:extLst>
          </p:nvPr>
        </p:nvGraphicFramePr>
        <p:xfrm>
          <a:off x="-32946" y="2147851"/>
          <a:ext cx="2697846" cy="2274578"/>
        </p:xfrm>
        <a:graphic>
          <a:graphicData uri="http://schemas.openxmlformats.org/drawingml/2006/table">
            <a:tbl>
              <a:tblPr firstRow="1" bandRow="1">
                <a:tableStyleId>{00A15C55-8517-42AA-B614-E9B94910E393}</a:tableStyleId>
              </a:tblPr>
              <a:tblGrid>
                <a:gridCol w="2697846">
                  <a:extLst>
                    <a:ext uri="{9D8B030D-6E8A-4147-A177-3AD203B41FA5}">
                      <a16:colId xmlns:a16="http://schemas.microsoft.com/office/drawing/2014/main" val="1982992219"/>
                    </a:ext>
                  </a:extLst>
                </a:gridCol>
              </a:tblGrid>
              <a:tr h="204633">
                <a:tc>
                  <a:txBody>
                    <a:bodyPr/>
                    <a:lstStyle/>
                    <a:p>
                      <a:pPr algn="ctr"/>
                      <a:r>
                        <a:rPr lang="en-GB" sz="600" b="1" dirty="0">
                          <a:solidFill>
                            <a:schemeClr val="tx1"/>
                          </a:solidFill>
                          <a:latin typeface="+mj-lt"/>
                        </a:rPr>
                        <a:t>Formation of caves, arches, stacks and stumps by erosion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681575178"/>
                  </a:ext>
                </a:extLst>
              </a:tr>
              <a:tr h="535195">
                <a:tc>
                  <a:txBody>
                    <a:bodyPr/>
                    <a:lstStyle/>
                    <a:p>
                      <a:endParaRPr lang="en-GB" sz="600" b="1" dirty="0">
                        <a:solidFill>
                          <a:schemeClr val="tx1"/>
                        </a:solidFill>
                        <a:latin typeface="+mj-lt"/>
                      </a:endParaRPr>
                    </a:p>
                    <a:p>
                      <a:endParaRPr lang="en-GB" sz="600" b="1" dirty="0">
                        <a:solidFill>
                          <a:schemeClr val="tx1"/>
                        </a:solidFill>
                        <a:latin typeface="+mj-lt"/>
                      </a:endParaRPr>
                    </a:p>
                    <a:p>
                      <a:endParaRPr lang="en-GB" sz="600" b="1" dirty="0">
                        <a:solidFill>
                          <a:schemeClr val="tx1"/>
                        </a:solidFill>
                        <a:latin typeface="+mj-lt"/>
                      </a:endParaRPr>
                    </a:p>
                    <a:p>
                      <a:endParaRPr lang="en-GB" sz="600" b="1" dirty="0">
                        <a:solidFill>
                          <a:schemeClr val="tx1"/>
                        </a:solidFill>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431433421"/>
                  </a:ext>
                </a:extLst>
              </a:tr>
              <a:tr h="2046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600" b="1" dirty="0">
                        <a:solidFill>
                          <a:schemeClr val="tx1"/>
                        </a:solidFill>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595241715"/>
                  </a:ext>
                </a:extLst>
              </a:tr>
              <a:tr h="1330117">
                <a:tc>
                  <a:txBody>
                    <a:bodyPr/>
                    <a:lstStyle/>
                    <a:p>
                      <a:pPr marL="228600" indent="-228600">
                        <a:buFont typeface="+mj-lt"/>
                        <a:buAutoNum type="arabicParenR"/>
                      </a:pPr>
                      <a:r>
                        <a:rPr lang="en-GB" sz="600" b="0" dirty="0">
                          <a:solidFill>
                            <a:schemeClr val="tx1"/>
                          </a:solidFill>
                          <a:latin typeface="+mj-lt"/>
                        </a:rPr>
                        <a:t>Hydraulic action and abrasion erodes the </a:t>
                      </a:r>
                      <a:r>
                        <a:rPr lang="en-GB" sz="600" b="1" dirty="0">
                          <a:solidFill>
                            <a:schemeClr val="tx1"/>
                          </a:solidFill>
                          <a:latin typeface="+mj-lt"/>
                        </a:rPr>
                        <a:t>joints and other lines of weakness</a:t>
                      </a:r>
                      <a:r>
                        <a:rPr lang="en-GB" sz="600" b="0" dirty="0">
                          <a:solidFill>
                            <a:schemeClr val="tx1"/>
                          </a:solidFill>
                          <a:latin typeface="+mj-lt"/>
                        </a:rPr>
                        <a:t> (cracks) in the cliff face</a:t>
                      </a:r>
                    </a:p>
                    <a:p>
                      <a:pPr marL="228600" indent="-228600">
                        <a:buFont typeface="+mj-lt"/>
                        <a:buAutoNum type="arabicParenR"/>
                      </a:pPr>
                      <a:r>
                        <a:rPr lang="en-GB" sz="600" b="0" baseline="0" dirty="0">
                          <a:solidFill>
                            <a:schemeClr val="tx1"/>
                          </a:solidFill>
                          <a:latin typeface="+mj-lt"/>
                        </a:rPr>
                        <a:t>These are enlarged to form a </a:t>
                      </a:r>
                      <a:r>
                        <a:rPr lang="en-GB" sz="600" b="1" baseline="0" dirty="0">
                          <a:solidFill>
                            <a:schemeClr val="tx1"/>
                          </a:solidFill>
                          <a:latin typeface="+mj-lt"/>
                        </a:rPr>
                        <a:t>sea cave</a:t>
                      </a:r>
                    </a:p>
                    <a:p>
                      <a:pPr marL="228600" indent="-228600">
                        <a:buFont typeface="+mj-lt"/>
                        <a:buAutoNum type="arabicParenR"/>
                      </a:pPr>
                      <a:r>
                        <a:rPr lang="en-GB" sz="600" b="0" baseline="0" dirty="0">
                          <a:solidFill>
                            <a:schemeClr val="tx1"/>
                          </a:solidFill>
                          <a:latin typeface="+mj-lt"/>
                        </a:rPr>
                        <a:t>Wave refraction focuses energy on both sides of the headland; caves from both sides of the headland join together to form an </a:t>
                      </a:r>
                      <a:r>
                        <a:rPr lang="en-GB" sz="600" b="1" baseline="0" dirty="0">
                          <a:solidFill>
                            <a:schemeClr val="tx1"/>
                          </a:solidFill>
                          <a:latin typeface="+mj-lt"/>
                        </a:rPr>
                        <a:t>arch</a:t>
                      </a:r>
                    </a:p>
                    <a:p>
                      <a:pPr marL="228600" indent="-228600">
                        <a:buFont typeface="+mj-lt"/>
                        <a:buAutoNum type="arabicParenR"/>
                      </a:pPr>
                      <a:r>
                        <a:rPr lang="en-GB" sz="600" b="0" baseline="0" dirty="0">
                          <a:solidFill>
                            <a:schemeClr val="tx1"/>
                          </a:solidFill>
                          <a:latin typeface="+mj-lt"/>
                        </a:rPr>
                        <a:t>Weathering (e.g. freeze-thaw) and erosion (e.g. abrasion) causes the arch </a:t>
                      </a:r>
                      <a:r>
                        <a:rPr lang="en-GB" sz="600" b="1" baseline="0" dirty="0">
                          <a:solidFill>
                            <a:schemeClr val="tx1"/>
                          </a:solidFill>
                          <a:latin typeface="+mj-lt"/>
                        </a:rPr>
                        <a:t>to collapse forming a  stack</a:t>
                      </a:r>
                      <a:endParaRPr lang="en-GB" sz="600" b="0" baseline="0" dirty="0">
                        <a:solidFill>
                          <a:schemeClr val="tx1"/>
                        </a:solidFill>
                        <a:latin typeface="+mj-lt"/>
                      </a:endParaRPr>
                    </a:p>
                    <a:p>
                      <a:pPr marL="228600" indent="-228600">
                        <a:buFont typeface="+mj-lt"/>
                        <a:buAutoNum type="arabicParenR"/>
                      </a:pPr>
                      <a:r>
                        <a:rPr lang="en-GB" sz="600" b="0" baseline="0" dirty="0">
                          <a:solidFill>
                            <a:schemeClr val="tx1"/>
                          </a:solidFill>
                          <a:latin typeface="+mj-lt"/>
                        </a:rPr>
                        <a:t>Further weathering and erosion forms a </a:t>
                      </a:r>
                      <a:r>
                        <a:rPr lang="en-GB" sz="600" b="1" baseline="0" dirty="0">
                          <a:solidFill>
                            <a:schemeClr val="tx1"/>
                          </a:solidFill>
                          <a:latin typeface="+mj-lt"/>
                        </a:rPr>
                        <a:t>stump</a:t>
                      </a:r>
                    </a:p>
                    <a:p>
                      <a:pPr marL="228600" indent="-228600">
                        <a:buFont typeface="+mj-lt"/>
                        <a:buAutoNum type="arabicParenR"/>
                      </a:pPr>
                      <a:r>
                        <a:rPr lang="en-GB" sz="600" b="0" baseline="0" dirty="0">
                          <a:solidFill>
                            <a:schemeClr val="tx1"/>
                          </a:solidFill>
                          <a:latin typeface="+mj-lt"/>
                        </a:rPr>
                        <a:t>Eventually the stump is eroded, leaving a </a:t>
                      </a:r>
                      <a:r>
                        <a:rPr lang="en-GB" sz="600" b="1" baseline="0" dirty="0">
                          <a:solidFill>
                            <a:schemeClr val="tx1"/>
                          </a:solidFill>
                          <a:latin typeface="+mj-lt"/>
                        </a:rPr>
                        <a:t>wave-cut platform</a:t>
                      </a:r>
                    </a:p>
                    <a:p>
                      <a:pPr marL="0" indent="0" algn="ctr">
                        <a:buFont typeface="+mj-lt"/>
                        <a:buNone/>
                      </a:pPr>
                      <a:r>
                        <a:rPr lang="en-GB" sz="600" b="1" dirty="0">
                          <a:solidFill>
                            <a:schemeClr val="tx1"/>
                          </a:solidFill>
                          <a:latin typeface="+mj-lt"/>
                        </a:rPr>
                        <a:t>Joint &gt; Cave &gt; Arch &gt; Stack &gt; Stump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662024114"/>
                  </a:ext>
                </a:extLst>
              </a:tr>
            </a:tbl>
          </a:graphicData>
        </a:graphic>
      </p:graphicFrame>
      <p:pic>
        <p:nvPicPr>
          <p:cNvPr id="16" name="Picture 15">
            <a:extLst>
              <a:ext uri="{FF2B5EF4-FFF2-40B4-BE49-F238E27FC236}">
                <a16:creationId xmlns:a16="http://schemas.microsoft.com/office/drawing/2014/main" id="{A07BEE83-44AE-2B4C-B6D3-E5536AE4B5AB}"/>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642" r="3019"/>
          <a:stretch/>
        </p:blipFill>
        <p:spPr>
          <a:xfrm>
            <a:off x="240224" y="2311741"/>
            <a:ext cx="1586001" cy="760518"/>
          </a:xfrm>
          <a:prstGeom prst="rect">
            <a:avLst/>
          </a:prstGeom>
          <a:noFill/>
        </p:spPr>
      </p:pic>
      <p:sp>
        <p:nvSpPr>
          <p:cNvPr id="17" name="Rectangle 16">
            <a:extLst>
              <a:ext uri="{FF2B5EF4-FFF2-40B4-BE49-F238E27FC236}">
                <a16:creationId xmlns:a16="http://schemas.microsoft.com/office/drawing/2014/main" id="{DA1D2FB5-6705-5144-940F-6ABCC78A3402}"/>
              </a:ext>
            </a:extLst>
          </p:cNvPr>
          <p:cNvSpPr/>
          <p:nvPr/>
        </p:nvSpPr>
        <p:spPr>
          <a:xfrm>
            <a:off x="2031082" y="2349556"/>
            <a:ext cx="588143" cy="646331"/>
          </a:xfrm>
          <a:prstGeom prst="rect">
            <a:avLst/>
          </a:prstGeom>
          <a:noFill/>
        </p:spPr>
        <p:txBody>
          <a:bodyPr wrap="square">
            <a:spAutoFit/>
          </a:bodyPr>
          <a:lstStyle/>
          <a:p>
            <a:pPr lvl="0" algn="ctr" defTabSz="914400">
              <a:defRPr/>
            </a:pPr>
            <a:r>
              <a:rPr lang="en-GB" sz="600" dirty="0"/>
              <a:t>The Old Harry Rocks are located off Ballard Point, Dorset.</a:t>
            </a:r>
          </a:p>
        </p:txBody>
      </p:sp>
      <p:graphicFrame>
        <p:nvGraphicFramePr>
          <p:cNvPr id="18" name="Table 17">
            <a:extLst>
              <a:ext uri="{FF2B5EF4-FFF2-40B4-BE49-F238E27FC236}">
                <a16:creationId xmlns:a16="http://schemas.microsoft.com/office/drawing/2014/main" id="{74576841-4247-984E-BD9F-A67EA0BAA5C1}"/>
              </a:ext>
            </a:extLst>
          </p:cNvPr>
          <p:cNvGraphicFramePr>
            <a:graphicFrameLocks noGrp="1"/>
          </p:cNvGraphicFramePr>
          <p:nvPr>
            <p:extLst>
              <p:ext uri="{D42A27DB-BD31-4B8C-83A1-F6EECF244321}">
                <p14:modId xmlns:p14="http://schemas.microsoft.com/office/powerpoint/2010/main" val="926147817"/>
              </p:ext>
            </p:extLst>
          </p:nvPr>
        </p:nvGraphicFramePr>
        <p:xfrm>
          <a:off x="5012669" y="2382872"/>
          <a:ext cx="3515834" cy="1463040"/>
        </p:xfrm>
        <a:graphic>
          <a:graphicData uri="http://schemas.openxmlformats.org/drawingml/2006/table">
            <a:tbl>
              <a:tblPr firstRow="1" bandRow="1">
                <a:tableStyleId>{00A15C55-8517-42AA-B614-E9B94910E393}</a:tableStyleId>
              </a:tblPr>
              <a:tblGrid>
                <a:gridCol w="1757917">
                  <a:extLst>
                    <a:ext uri="{9D8B030D-6E8A-4147-A177-3AD203B41FA5}">
                      <a16:colId xmlns:a16="http://schemas.microsoft.com/office/drawing/2014/main" val="309138094"/>
                    </a:ext>
                  </a:extLst>
                </a:gridCol>
                <a:gridCol w="1757917">
                  <a:extLst>
                    <a:ext uri="{9D8B030D-6E8A-4147-A177-3AD203B41FA5}">
                      <a16:colId xmlns:a16="http://schemas.microsoft.com/office/drawing/2014/main" val="334158572"/>
                    </a:ext>
                  </a:extLst>
                </a:gridCol>
              </a:tblGrid>
              <a:tr h="175990">
                <a:tc>
                  <a:txBody>
                    <a:bodyPr/>
                    <a:lstStyle/>
                    <a:p>
                      <a:pPr algn="ctr"/>
                      <a:r>
                        <a:rPr lang="en-GB" sz="600" b="1" dirty="0">
                          <a:solidFill>
                            <a:schemeClr val="tx1"/>
                          </a:solidFill>
                          <a:latin typeface="+mj-lt"/>
                        </a:rPr>
                        <a:t>Constructive Waves</a:t>
                      </a:r>
                    </a:p>
                  </a:txBody>
                  <a:tcPr>
                    <a:solidFill>
                      <a:schemeClr val="accent4">
                        <a:lumMod val="20000"/>
                        <a:lumOff val="80000"/>
                      </a:schemeClr>
                    </a:solidFill>
                  </a:tcPr>
                </a:tc>
                <a:tc>
                  <a:txBody>
                    <a:bodyPr/>
                    <a:lstStyle/>
                    <a:p>
                      <a:pPr algn="ctr"/>
                      <a:r>
                        <a:rPr lang="en-GB" sz="600" b="1" dirty="0">
                          <a:solidFill>
                            <a:schemeClr val="tx1"/>
                          </a:solidFill>
                          <a:latin typeface="+mj-lt"/>
                        </a:rPr>
                        <a:t>Destructive Waves</a:t>
                      </a:r>
                    </a:p>
                  </a:txBody>
                  <a:tcPr>
                    <a:solidFill>
                      <a:srgbClr val="0096FF">
                        <a:alpha val="16078"/>
                      </a:srgbClr>
                    </a:solidFill>
                  </a:tcPr>
                </a:tc>
                <a:extLst>
                  <a:ext uri="{0D108BD9-81ED-4DB2-BD59-A6C34878D82A}">
                    <a16:rowId xmlns:a16="http://schemas.microsoft.com/office/drawing/2014/main" val="1365335249"/>
                  </a:ext>
                </a:extLst>
              </a:tr>
              <a:tr h="377121">
                <a:tc>
                  <a:txBody>
                    <a:bodyPr/>
                    <a:lstStyle/>
                    <a:p>
                      <a:pPr algn="l"/>
                      <a:r>
                        <a:rPr lang="en-GB" sz="600" b="0" kern="1200" dirty="0">
                          <a:solidFill>
                            <a:schemeClr val="tx1"/>
                          </a:solidFill>
                          <a:effectLst/>
                          <a:latin typeface="+mj-lt"/>
                          <a:ea typeface="+mn-ea"/>
                          <a:cs typeface="+mn-cs"/>
                        </a:rPr>
                        <a:t>Swell formed from distant storms.</a:t>
                      </a:r>
                    </a:p>
                    <a:p>
                      <a:pPr algn="l"/>
                      <a:r>
                        <a:rPr lang="en-GB" sz="600" b="0" kern="1200" dirty="0">
                          <a:solidFill>
                            <a:schemeClr val="tx1"/>
                          </a:solidFill>
                          <a:effectLst/>
                          <a:latin typeface="+mj-lt"/>
                          <a:ea typeface="+mn-ea"/>
                          <a:cs typeface="+mn-cs"/>
                        </a:rPr>
                        <a:t>Low wave height in proportion to wavelength.</a:t>
                      </a:r>
                    </a:p>
                    <a:p>
                      <a:pPr algn="l"/>
                      <a:r>
                        <a:rPr lang="en-GB" sz="600" b="0" kern="1200" dirty="0">
                          <a:solidFill>
                            <a:schemeClr val="tx1"/>
                          </a:solidFill>
                          <a:effectLst/>
                          <a:latin typeface="+mj-lt"/>
                          <a:ea typeface="+mn-ea"/>
                          <a:cs typeface="+mn-cs"/>
                        </a:rPr>
                        <a:t>The swash is stronger than the backwash.</a:t>
                      </a:r>
                    </a:p>
                    <a:p>
                      <a:pPr algn="l"/>
                      <a:r>
                        <a:rPr lang="en-GB" sz="600" b="0" kern="1200" dirty="0">
                          <a:solidFill>
                            <a:schemeClr val="tx1"/>
                          </a:solidFill>
                          <a:effectLst/>
                          <a:latin typeface="+mj-lt"/>
                          <a:ea typeface="+mn-ea"/>
                          <a:cs typeface="+mn-cs"/>
                        </a:rPr>
                        <a:t>Sediment is deposited, building-up the beach, forming a steep beach profile and berms.</a:t>
                      </a: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0" kern="1200" dirty="0">
                        <a:solidFill>
                          <a:schemeClr val="tx1"/>
                        </a:solidFill>
                        <a:effectLst/>
                        <a:latin typeface="+mj-lt"/>
                        <a:ea typeface="+mn-ea"/>
                        <a:cs typeface="+mn-cs"/>
                      </a:endParaRPr>
                    </a:p>
                    <a:p>
                      <a:pPr algn="l"/>
                      <a:endParaRPr lang="en-GB" sz="600" b="1" dirty="0">
                        <a:solidFill>
                          <a:schemeClr val="tx1"/>
                        </a:solidFill>
                        <a:latin typeface="+mj-lt"/>
                      </a:endParaRPr>
                    </a:p>
                  </a:txBody>
                  <a:tcPr>
                    <a:solidFill>
                      <a:schemeClr val="accent4">
                        <a:lumMod val="20000"/>
                        <a:lumOff val="80000"/>
                      </a:schemeClr>
                    </a:solidFill>
                  </a:tcPr>
                </a:tc>
                <a:tc>
                  <a:txBody>
                    <a:bodyPr/>
                    <a:lstStyle/>
                    <a:p>
                      <a:pPr algn="l"/>
                      <a:r>
                        <a:rPr lang="en-GB" sz="600" b="0" kern="1200" dirty="0">
                          <a:solidFill>
                            <a:schemeClr val="tx1"/>
                          </a:solidFill>
                          <a:effectLst/>
                          <a:latin typeface="+mj-lt"/>
                          <a:ea typeface="+mn-ea"/>
                          <a:cs typeface="+mn-cs"/>
                        </a:rPr>
                        <a:t>Formed by local storms.</a:t>
                      </a:r>
                    </a:p>
                    <a:p>
                      <a:pPr algn="l"/>
                      <a:r>
                        <a:rPr lang="en-GB" sz="600" b="0" kern="1200" dirty="0">
                          <a:solidFill>
                            <a:schemeClr val="tx1"/>
                          </a:solidFill>
                          <a:effectLst/>
                          <a:latin typeface="+mj-lt"/>
                          <a:ea typeface="+mn-ea"/>
                          <a:cs typeface="+mn-cs"/>
                        </a:rPr>
                        <a:t>High wave height in proportion to wavelength.</a:t>
                      </a:r>
                    </a:p>
                    <a:p>
                      <a:pPr algn="l"/>
                      <a:r>
                        <a:rPr lang="en-GB" sz="600" b="0" kern="1200" dirty="0">
                          <a:solidFill>
                            <a:schemeClr val="tx1"/>
                          </a:solidFill>
                          <a:effectLst/>
                          <a:latin typeface="+mj-lt"/>
                          <a:ea typeface="+mn-ea"/>
                          <a:cs typeface="+mn-cs"/>
                        </a:rPr>
                        <a:t>The backwash is stronger than the swash.</a:t>
                      </a:r>
                    </a:p>
                    <a:p>
                      <a:pPr algn="l"/>
                      <a:r>
                        <a:rPr lang="en-GB" sz="600" b="0" kern="1200" dirty="0">
                          <a:solidFill>
                            <a:schemeClr val="tx1"/>
                          </a:solidFill>
                          <a:effectLst/>
                          <a:latin typeface="+mj-lt"/>
                          <a:ea typeface="+mn-ea"/>
                          <a:cs typeface="+mn-cs"/>
                        </a:rPr>
                        <a:t>Sediment is eroded from the beach, forming a less steep beach profile and an offshore bar.</a:t>
                      </a:r>
                      <a:endParaRPr lang="en-GB" sz="600" b="0" dirty="0">
                        <a:solidFill>
                          <a:schemeClr val="tx1"/>
                        </a:solidFill>
                        <a:latin typeface="+mj-lt"/>
                      </a:endParaRPr>
                    </a:p>
                  </a:txBody>
                  <a:tcPr>
                    <a:solidFill>
                      <a:srgbClr val="0096FF">
                        <a:alpha val="16078"/>
                      </a:srgbClr>
                    </a:solidFill>
                  </a:tcPr>
                </a:tc>
                <a:extLst>
                  <a:ext uri="{0D108BD9-81ED-4DB2-BD59-A6C34878D82A}">
                    <a16:rowId xmlns:a16="http://schemas.microsoft.com/office/drawing/2014/main" val="998082835"/>
                  </a:ext>
                </a:extLst>
              </a:tr>
            </a:tbl>
          </a:graphicData>
        </a:graphic>
      </p:graphicFrame>
      <p:graphicFrame>
        <p:nvGraphicFramePr>
          <p:cNvPr id="19" name="Table 18">
            <a:extLst>
              <a:ext uri="{FF2B5EF4-FFF2-40B4-BE49-F238E27FC236}">
                <a16:creationId xmlns:a16="http://schemas.microsoft.com/office/drawing/2014/main" id="{CAB83E4F-5636-ED4C-BD22-665D75F93AA7}"/>
              </a:ext>
            </a:extLst>
          </p:cNvPr>
          <p:cNvGraphicFramePr>
            <a:graphicFrameLocks noGrp="1"/>
          </p:cNvGraphicFramePr>
          <p:nvPr>
            <p:extLst>
              <p:ext uri="{D42A27DB-BD31-4B8C-83A1-F6EECF244321}">
                <p14:modId xmlns:p14="http://schemas.microsoft.com/office/powerpoint/2010/main" val="1901572207"/>
              </p:ext>
            </p:extLst>
          </p:nvPr>
        </p:nvGraphicFramePr>
        <p:xfrm>
          <a:off x="2631388" y="4154349"/>
          <a:ext cx="1557545" cy="2106522"/>
        </p:xfrm>
        <a:graphic>
          <a:graphicData uri="http://schemas.openxmlformats.org/drawingml/2006/table">
            <a:tbl>
              <a:tblPr firstRow="1" bandRow="1">
                <a:tableStyleId>{00A15C55-8517-42AA-B614-E9B94910E393}</a:tableStyleId>
              </a:tblPr>
              <a:tblGrid>
                <a:gridCol w="1557545">
                  <a:extLst>
                    <a:ext uri="{9D8B030D-6E8A-4147-A177-3AD203B41FA5}">
                      <a16:colId xmlns:a16="http://schemas.microsoft.com/office/drawing/2014/main" val="845130388"/>
                    </a:ext>
                  </a:extLst>
                </a:gridCol>
              </a:tblGrid>
              <a:tr h="186282">
                <a:tc>
                  <a:txBody>
                    <a:bodyPr/>
                    <a:lstStyle/>
                    <a:p>
                      <a:pPr algn="ctr"/>
                      <a:r>
                        <a:rPr lang="en-GB" sz="600" dirty="0">
                          <a:solidFill>
                            <a:schemeClr val="tx1"/>
                          </a:solidFill>
                          <a:latin typeface="+mj-lt"/>
                        </a:rPr>
                        <a:t>Headland and Bay- Erosional Landform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913039151"/>
                  </a:ext>
                </a:extLst>
              </a:tr>
              <a:tr h="1282847">
                <a:tc>
                  <a:txBody>
                    <a:bodyPr/>
                    <a:lstStyle/>
                    <a:p>
                      <a:pPr marL="171450" indent="-171450">
                        <a:buFont typeface="Arial" panose="020B0604020202020204" pitchFamily="34" charset="0"/>
                        <a:buChar char="•"/>
                      </a:pPr>
                      <a:r>
                        <a:rPr lang="en-GB" sz="600" b="0" dirty="0">
                          <a:solidFill>
                            <a:schemeClr val="tx1"/>
                          </a:solidFill>
                          <a:latin typeface="+mj-lt"/>
                        </a:rPr>
                        <a:t>Waves erode the coastline. The</a:t>
                      </a:r>
                      <a:r>
                        <a:rPr lang="en-GB" sz="600" b="1" dirty="0">
                          <a:solidFill>
                            <a:schemeClr val="tx1"/>
                          </a:solidFill>
                          <a:latin typeface="+mj-lt"/>
                        </a:rPr>
                        <a:t> softer (less-resistant) </a:t>
                      </a:r>
                      <a:r>
                        <a:rPr lang="en-GB" sz="600" b="0" dirty="0">
                          <a:solidFill>
                            <a:schemeClr val="tx1"/>
                          </a:solidFill>
                          <a:latin typeface="+mj-lt"/>
                        </a:rPr>
                        <a:t>rock is eroded more quickly, forming a</a:t>
                      </a:r>
                      <a:r>
                        <a:rPr lang="en-GB" sz="600" b="1" dirty="0">
                          <a:solidFill>
                            <a:schemeClr val="tx1"/>
                          </a:solidFill>
                          <a:latin typeface="+mj-lt"/>
                        </a:rPr>
                        <a:t> bay</a:t>
                      </a:r>
                      <a:r>
                        <a:rPr lang="en-GB" sz="600" b="0" dirty="0">
                          <a:solidFill>
                            <a:schemeClr val="tx1"/>
                          </a:solidFill>
                          <a:latin typeface="+mj-lt"/>
                        </a:rPr>
                        <a:t>; e.g. the clay of Swanage Bay.  Deposition in the sheltered bay forms a </a:t>
                      </a:r>
                      <a:r>
                        <a:rPr lang="en-GB" sz="600" b="1" dirty="0">
                          <a:solidFill>
                            <a:schemeClr val="tx1"/>
                          </a:solidFill>
                          <a:latin typeface="+mj-lt"/>
                        </a:rPr>
                        <a:t>beach</a:t>
                      </a:r>
                      <a:r>
                        <a:rPr lang="en-GB" sz="600" b="0" dirty="0">
                          <a:solidFill>
                            <a:schemeClr val="tx1"/>
                          </a:solidFill>
                          <a:latin typeface="+mj-lt"/>
                        </a:rPr>
                        <a:t>.</a:t>
                      </a:r>
                      <a:endParaRPr lang="en-GB" sz="600" b="0" baseline="0" dirty="0">
                        <a:solidFill>
                          <a:schemeClr val="tx1"/>
                        </a:solidFill>
                        <a:latin typeface="+mj-lt"/>
                      </a:endParaRPr>
                    </a:p>
                    <a:p>
                      <a:pPr marL="171450" indent="-171450">
                        <a:buFont typeface="Arial" panose="020B0604020202020204" pitchFamily="34" charset="0"/>
                        <a:buChar char="•"/>
                      </a:pPr>
                      <a:r>
                        <a:rPr lang="en-GB" sz="600" b="0" baseline="0" dirty="0">
                          <a:solidFill>
                            <a:schemeClr val="tx1"/>
                          </a:solidFill>
                          <a:latin typeface="+mj-lt"/>
                        </a:rPr>
                        <a:t>The </a:t>
                      </a:r>
                      <a:r>
                        <a:rPr lang="en-GB" sz="600" b="1" baseline="0" dirty="0">
                          <a:solidFill>
                            <a:schemeClr val="tx1"/>
                          </a:solidFill>
                          <a:latin typeface="+mj-lt"/>
                        </a:rPr>
                        <a:t>more resistant rock is </a:t>
                      </a:r>
                      <a:r>
                        <a:rPr lang="en-GB" sz="600" b="0" baseline="0" dirty="0">
                          <a:solidFill>
                            <a:schemeClr val="tx1"/>
                          </a:solidFill>
                          <a:latin typeface="+mj-lt"/>
                        </a:rPr>
                        <a:t>eroded more slowly and is left jutting out in to the sea forming a </a:t>
                      </a:r>
                      <a:r>
                        <a:rPr lang="en-GB" sz="600" b="1" baseline="0" dirty="0">
                          <a:solidFill>
                            <a:schemeClr val="tx1"/>
                          </a:solidFill>
                          <a:latin typeface="+mj-lt"/>
                        </a:rPr>
                        <a:t>headland</a:t>
                      </a:r>
                      <a:r>
                        <a:rPr lang="en-GB" sz="600" b="0" baseline="0" dirty="0">
                          <a:solidFill>
                            <a:schemeClr val="tx1"/>
                          </a:solidFill>
                          <a:latin typeface="+mj-lt"/>
                        </a:rPr>
                        <a:t>; e.g. the </a:t>
                      </a:r>
                      <a:r>
                        <a:rPr lang="en-GB" sz="600" b="1" baseline="0" dirty="0">
                          <a:solidFill>
                            <a:schemeClr val="tx1"/>
                          </a:solidFill>
                          <a:latin typeface="+mj-lt"/>
                        </a:rPr>
                        <a:t>chalk </a:t>
                      </a:r>
                      <a:r>
                        <a:rPr lang="en-GB" sz="600" b="0" baseline="0" dirty="0">
                          <a:solidFill>
                            <a:schemeClr val="tx1"/>
                          </a:solidFill>
                          <a:latin typeface="+mj-lt"/>
                        </a:rPr>
                        <a:t>of Ballard Point.</a:t>
                      </a: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baseline="0" dirty="0">
                        <a:solidFill>
                          <a:schemeClr val="tx1"/>
                        </a:solidFill>
                        <a:latin typeface="+mj-lt"/>
                      </a:endParaRPr>
                    </a:p>
                    <a:p>
                      <a:pPr marL="171450" indent="-171450">
                        <a:buFont typeface="Arial" panose="020B0604020202020204" pitchFamily="34" charset="0"/>
                        <a:buChar char="•"/>
                      </a:pPr>
                      <a:endParaRPr lang="en-GB" sz="600" b="0" dirty="0">
                        <a:solidFill>
                          <a:schemeClr val="tx1"/>
                        </a:solidFill>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26086467"/>
                  </a:ext>
                </a:extLst>
              </a:tr>
            </a:tbl>
          </a:graphicData>
        </a:graphic>
      </p:graphicFrame>
      <p:graphicFrame>
        <p:nvGraphicFramePr>
          <p:cNvPr id="24" name="Table 23">
            <a:extLst>
              <a:ext uri="{FF2B5EF4-FFF2-40B4-BE49-F238E27FC236}">
                <a16:creationId xmlns:a16="http://schemas.microsoft.com/office/drawing/2014/main" id="{1172F662-22B9-7245-9520-EDBA90371FA6}"/>
              </a:ext>
            </a:extLst>
          </p:cNvPr>
          <p:cNvGraphicFramePr>
            <a:graphicFrameLocks noGrp="1"/>
          </p:cNvGraphicFramePr>
          <p:nvPr>
            <p:extLst>
              <p:ext uri="{D42A27DB-BD31-4B8C-83A1-F6EECF244321}">
                <p14:modId xmlns:p14="http://schemas.microsoft.com/office/powerpoint/2010/main" val="39507139"/>
              </p:ext>
            </p:extLst>
          </p:nvPr>
        </p:nvGraphicFramePr>
        <p:xfrm>
          <a:off x="17166" y="4143366"/>
          <a:ext cx="2602060" cy="2708544"/>
        </p:xfrm>
        <a:graphic>
          <a:graphicData uri="http://schemas.openxmlformats.org/drawingml/2006/table">
            <a:tbl>
              <a:tblPr firstRow="1" bandRow="1">
                <a:tableStyleId>{00A15C55-8517-42AA-B614-E9B94910E393}</a:tableStyleId>
              </a:tblPr>
              <a:tblGrid>
                <a:gridCol w="2602060">
                  <a:extLst>
                    <a:ext uri="{9D8B030D-6E8A-4147-A177-3AD203B41FA5}">
                      <a16:colId xmlns:a16="http://schemas.microsoft.com/office/drawing/2014/main" val="1982992219"/>
                    </a:ext>
                  </a:extLst>
                </a:gridCol>
              </a:tblGrid>
              <a:tr h="204509">
                <a:tc>
                  <a:txBody>
                    <a:bodyPr/>
                    <a:lstStyle/>
                    <a:p>
                      <a:pPr algn="ctr"/>
                      <a:r>
                        <a:rPr lang="en-GB" sz="600" dirty="0">
                          <a:solidFill>
                            <a:schemeClr val="tx1"/>
                          </a:solidFill>
                        </a:rPr>
                        <a:t>Formation</a:t>
                      </a:r>
                      <a:r>
                        <a:rPr lang="en-GB" sz="600" baseline="0" dirty="0">
                          <a:solidFill>
                            <a:schemeClr val="tx1"/>
                          </a:solidFill>
                        </a:rPr>
                        <a:t> of Spits by longshore drift and deposition</a:t>
                      </a:r>
                      <a:endParaRPr lang="en-GB" sz="6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81575178"/>
                  </a:ext>
                </a:extLst>
              </a:tr>
              <a:tr h="1157834">
                <a:tc>
                  <a:txBody>
                    <a:bodyPr/>
                    <a:lstStyle/>
                    <a:p>
                      <a:endParaRPr lang="en-GB" sz="600" dirty="0"/>
                    </a:p>
                    <a:p>
                      <a:endParaRPr lang="en-GB" sz="600" dirty="0"/>
                    </a:p>
                    <a:p>
                      <a:endParaRPr lang="en-GB" sz="600" dirty="0"/>
                    </a:p>
                    <a:p>
                      <a:endParaRPr lang="en-GB" sz="600" dirty="0"/>
                    </a:p>
                    <a:p>
                      <a:endParaRPr lang="en-GB" sz="600" dirty="0"/>
                    </a:p>
                  </a:txBody>
                  <a:tcPr>
                    <a:lnT w="38100" cmpd="sng">
                      <a:noFill/>
                    </a:lnT>
                    <a:lnB w="12700" cmpd="sng">
                      <a:noFill/>
                    </a:lnB>
                    <a:solidFill>
                      <a:schemeClr val="accent2">
                        <a:lumMod val="20000"/>
                        <a:lumOff val="80000"/>
                      </a:schemeClr>
                    </a:solidFill>
                  </a:tcPr>
                </a:tc>
                <a:extLst>
                  <a:ext uri="{0D108BD9-81ED-4DB2-BD59-A6C34878D82A}">
                    <a16:rowId xmlns:a16="http://schemas.microsoft.com/office/drawing/2014/main" val="3431433421"/>
                  </a:ext>
                </a:extLst>
              </a:tr>
              <a:tr h="1346201">
                <a:tc>
                  <a:txBody>
                    <a:bodyPr/>
                    <a:lstStyle/>
                    <a:p>
                      <a:pPr marL="228600" indent="-228600">
                        <a:buFont typeface="+mj-lt"/>
                        <a:buAutoNum type="arabicParenR"/>
                      </a:pPr>
                      <a:r>
                        <a:rPr lang="en-GB" sz="600" b="1" dirty="0"/>
                        <a:t>Swash</a:t>
                      </a:r>
                      <a:r>
                        <a:rPr lang="en-GB" sz="600" b="0" baseline="0" dirty="0"/>
                        <a:t> moves sand up the beach at the angle of the </a:t>
                      </a:r>
                      <a:r>
                        <a:rPr lang="en-GB" sz="600" b="1" baseline="0" dirty="0"/>
                        <a:t>prevailing wind</a:t>
                      </a:r>
                    </a:p>
                    <a:p>
                      <a:pPr marL="228600" indent="-228600">
                        <a:buFont typeface="+mj-lt"/>
                        <a:buAutoNum type="arabicParenR"/>
                      </a:pPr>
                      <a:r>
                        <a:rPr lang="en-GB" sz="600" b="1" baseline="0" dirty="0"/>
                        <a:t>Backwash </a:t>
                      </a:r>
                      <a:r>
                        <a:rPr lang="en-GB" sz="600" b="0" baseline="0" dirty="0"/>
                        <a:t>moves sand down the beach at 90° to the coastline, due to gravity</a:t>
                      </a:r>
                    </a:p>
                    <a:p>
                      <a:pPr marL="228600" indent="-228600">
                        <a:buFont typeface="+mj-lt"/>
                        <a:buAutoNum type="arabicParenR"/>
                      </a:pPr>
                      <a:r>
                        <a:rPr lang="en-GB" sz="600" b="0" baseline="0" dirty="0"/>
                        <a:t>This zig-zag movement of sand is called </a:t>
                      </a:r>
                      <a:r>
                        <a:rPr lang="en-GB" sz="600" b="1" baseline="0" dirty="0"/>
                        <a:t>longshore drift </a:t>
                      </a:r>
                      <a:r>
                        <a:rPr lang="en-GB" sz="600" b="0" baseline="0" dirty="0"/>
                        <a:t>and it transports sand along the beach</a:t>
                      </a:r>
                    </a:p>
                    <a:p>
                      <a:pPr marL="228600" indent="-228600">
                        <a:buFont typeface="+mj-lt"/>
                        <a:buAutoNum type="arabicParenR"/>
                      </a:pPr>
                      <a:r>
                        <a:rPr lang="en-GB" sz="600" b="0" baseline="0" dirty="0"/>
                        <a:t>When the coastline changes direction, longshore drift deposits sand in the sea</a:t>
                      </a:r>
                    </a:p>
                    <a:p>
                      <a:pPr marL="228600" indent="-228600">
                        <a:buFont typeface="+mj-lt"/>
                        <a:buAutoNum type="arabicParenR"/>
                      </a:pPr>
                      <a:r>
                        <a:rPr lang="en-GB" sz="600" b="0" baseline="0" dirty="0"/>
                        <a:t>This deposition causes the beach to extend out from the coastline, forming a </a:t>
                      </a:r>
                      <a:r>
                        <a:rPr lang="en-GB" sz="600" b="1" baseline="0" dirty="0"/>
                        <a:t>spit</a:t>
                      </a:r>
                    </a:p>
                    <a:p>
                      <a:pPr marL="228600" indent="-228600">
                        <a:buFont typeface="+mj-lt"/>
                        <a:buAutoNum type="arabicParenR"/>
                      </a:pPr>
                      <a:r>
                        <a:rPr lang="en-GB" sz="600" b="0" baseline="0" dirty="0"/>
                        <a:t>A change in the prevailing wind direction or ocean currents can form a hooked (or recurved) spit</a:t>
                      </a:r>
                    </a:p>
                    <a:p>
                      <a:pPr marL="228600" indent="-228600">
                        <a:buFont typeface="+mj-lt"/>
                        <a:buAutoNum type="arabicParenR"/>
                      </a:pPr>
                      <a:r>
                        <a:rPr lang="en-GB" sz="600" b="0" baseline="0" dirty="0"/>
                        <a:t>In the sheltered area behind the spit, waves and rivers deposit silt and sand forming </a:t>
                      </a:r>
                      <a:r>
                        <a:rPr lang="en-GB" sz="600" b="1" baseline="0" dirty="0"/>
                        <a:t>mudflats and a saltmarsh</a:t>
                      </a:r>
                      <a:endParaRPr lang="en-GB" sz="6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62024114"/>
                  </a:ext>
                </a:extLst>
              </a:tr>
            </a:tbl>
          </a:graphicData>
        </a:graphic>
      </p:graphicFrame>
      <p:pic>
        <p:nvPicPr>
          <p:cNvPr id="25" name="Picture 24">
            <a:extLst>
              <a:ext uri="{FF2B5EF4-FFF2-40B4-BE49-F238E27FC236}">
                <a16:creationId xmlns:a16="http://schemas.microsoft.com/office/drawing/2014/main" id="{9DD14B94-4CD1-D048-8A2C-54DA80991B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48" y="4328848"/>
            <a:ext cx="2427913" cy="1098434"/>
          </a:xfrm>
          <a:prstGeom prst="rect">
            <a:avLst/>
          </a:prstGeom>
          <a:noFill/>
          <a:ln>
            <a:noFill/>
          </a:ln>
        </p:spPr>
      </p:pic>
      <p:sp>
        <p:nvSpPr>
          <p:cNvPr id="26" name="Rectangle 25">
            <a:extLst>
              <a:ext uri="{FF2B5EF4-FFF2-40B4-BE49-F238E27FC236}">
                <a16:creationId xmlns:a16="http://schemas.microsoft.com/office/drawing/2014/main" id="{3D2792DB-2882-8D49-BB78-E75AEE64318A}"/>
              </a:ext>
            </a:extLst>
          </p:cNvPr>
          <p:cNvSpPr/>
          <p:nvPr/>
        </p:nvSpPr>
        <p:spPr>
          <a:xfrm>
            <a:off x="17166" y="6672233"/>
            <a:ext cx="2697845" cy="184666"/>
          </a:xfrm>
          <a:prstGeom prst="rect">
            <a:avLst/>
          </a:prstGeom>
          <a:noFill/>
          <a:ln>
            <a:noFill/>
          </a:ln>
        </p:spPr>
        <p:txBody>
          <a:bodyPr wrap="square">
            <a:spAutoFit/>
          </a:bodyPr>
          <a:lstStyle/>
          <a:p>
            <a:r>
              <a:rPr lang="en-GB" sz="600" b="1" dirty="0"/>
              <a:t>e</a:t>
            </a:r>
            <a:r>
              <a:rPr lang="en-GB" sz="600" dirty="0"/>
              <a:t>.g. Spurn Head, Yorkshire</a:t>
            </a:r>
          </a:p>
        </p:txBody>
      </p:sp>
      <p:grpSp>
        <p:nvGrpSpPr>
          <p:cNvPr id="27" name="Group 26">
            <a:extLst>
              <a:ext uri="{FF2B5EF4-FFF2-40B4-BE49-F238E27FC236}">
                <a16:creationId xmlns:a16="http://schemas.microsoft.com/office/drawing/2014/main" id="{6B96BFA2-F6B6-7242-B475-746209BEC28E}"/>
              </a:ext>
            </a:extLst>
          </p:cNvPr>
          <p:cNvGrpSpPr/>
          <p:nvPr/>
        </p:nvGrpSpPr>
        <p:grpSpPr>
          <a:xfrm>
            <a:off x="491478" y="4793181"/>
            <a:ext cx="1425903" cy="489494"/>
            <a:chOff x="1299971" y="2799093"/>
            <a:chExt cx="1425903" cy="489494"/>
          </a:xfrm>
          <a:noFill/>
        </p:grpSpPr>
        <p:sp>
          <p:nvSpPr>
            <p:cNvPr id="28" name="TextBox 27">
              <a:extLst>
                <a:ext uri="{FF2B5EF4-FFF2-40B4-BE49-F238E27FC236}">
                  <a16:creationId xmlns:a16="http://schemas.microsoft.com/office/drawing/2014/main" id="{BF427D61-6531-9845-BB3B-A73502E8BBC5}"/>
                </a:ext>
              </a:extLst>
            </p:cNvPr>
            <p:cNvSpPr txBox="1"/>
            <p:nvPr/>
          </p:nvSpPr>
          <p:spPr>
            <a:xfrm>
              <a:off x="1299971" y="2799094"/>
              <a:ext cx="213741" cy="246221"/>
            </a:xfrm>
            <a:prstGeom prst="rect">
              <a:avLst/>
            </a:prstGeom>
            <a:grpFill/>
            <a:ln>
              <a:noFill/>
            </a:ln>
          </p:spPr>
          <p:txBody>
            <a:bodyPr wrap="square" rtlCol="0">
              <a:spAutoFit/>
            </a:bodyPr>
            <a:lstStyle/>
            <a:p>
              <a:r>
                <a:rPr lang="en-GB" sz="1000" dirty="0"/>
                <a:t>1</a:t>
              </a:r>
            </a:p>
          </p:txBody>
        </p:sp>
        <p:sp>
          <p:nvSpPr>
            <p:cNvPr id="29" name="TextBox 28">
              <a:extLst>
                <a:ext uri="{FF2B5EF4-FFF2-40B4-BE49-F238E27FC236}">
                  <a16:creationId xmlns:a16="http://schemas.microsoft.com/office/drawing/2014/main" id="{5A32BFAA-521F-E146-9DF4-6D6BB14C7672}"/>
                </a:ext>
              </a:extLst>
            </p:cNvPr>
            <p:cNvSpPr txBox="1"/>
            <p:nvPr/>
          </p:nvSpPr>
          <p:spPr>
            <a:xfrm>
              <a:off x="1454322" y="2890152"/>
              <a:ext cx="213741" cy="246221"/>
            </a:xfrm>
            <a:prstGeom prst="rect">
              <a:avLst/>
            </a:prstGeom>
            <a:grpFill/>
            <a:ln>
              <a:noFill/>
            </a:ln>
          </p:spPr>
          <p:txBody>
            <a:bodyPr wrap="square" rtlCol="0">
              <a:spAutoFit/>
            </a:bodyPr>
            <a:lstStyle/>
            <a:p>
              <a:r>
                <a:rPr lang="en-GB" sz="1000" dirty="0"/>
                <a:t>2</a:t>
              </a:r>
            </a:p>
          </p:txBody>
        </p:sp>
        <p:sp>
          <p:nvSpPr>
            <p:cNvPr id="30" name="TextBox 29">
              <a:extLst>
                <a:ext uri="{FF2B5EF4-FFF2-40B4-BE49-F238E27FC236}">
                  <a16:creationId xmlns:a16="http://schemas.microsoft.com/office/drawing/2014/main" id="{7FD97EC7-B88D-974F-8CF1-63533B4CCDA9}"/>
                </a:ext>
              </a:extLst>
            </p:cNvPr>
            <p:cNvSpPr txBox="1"/>
            <p:nvPr/>
          </p:nvSpPr>
          <p:spPr>
            <a:xfrm>
              <a:off x="1785688" y="2810166"/>
              <a:ext cx="213741" cy="246221"/>
            </a:xfrm>
            <a:prstGeom prst="rect">
              <a:avLst/>
            </a:prstGeom>
            <a:grpFill/>
            <a:ln>
              <a:noFill/>
            </a:ln>
          </p:spPr>
          <p:txBody>
            <a:bodyPr wrap="square" rtlCol="0">
              <a:spAutoFit/>
            </a:bodyPr>
            <a:lstStyle/>
            <a:p>
              <a:r>
                <a:rPr lang="en-GB" sz="1000" dirty="0"/>
                <a:t>3</a:t>
              </a:r>
            </a:p>
          </p:txBody>
        </p:sp>
        <p:sp>
          <p:nvSpPr>
            <p:cNvPr id="31" name="TextBox 30">
              <a:extLst>
                <a:ext uri="{FF2B5EF4-FFF2-40B4-BE49-F238E27FC236}">
                  <a16:creationId xmlns:a16="http://schemas.microsoft.com/office/drawing/2014/main" id="{FC093919-E2CB-BC4E-B3E3-33527D362B97}"/>
                </a:ext>
              </a:extLst>
            </p:cNvPr>
            <p:cNvSpPr txBox="1"/>
            <p:nvPr/>
          </p:nvSpPr>
          <p:spPr>
            <a:xfrm>
              <a:off x="2056941" y="2799093"/>
              <a:ext cx="213741" cy="246221"/>
            </a:xfrm>
            <a:prstGeom prst="rect">
              <a:avLst/>
            </a:prstGeom>
            <a:grpFill/>
            <a:ln>
              <a:noFill/>
            </a:ln>
          </p:spPr>
          <p:txBody>
            <a:bodyPr wrap="square" rtlCol="0">
              <a:spAutoFit/>
            </a:bodyPr>
            <a:lstStyle/>
            <a:p>
              <a:r>
                <a:rPr lang="en-GB" sz="1000" dirty="0"/>
                <a:t>4</a:t>
              </a:r>
            </a:p>
          </p:txBody>
        </p:sp>
        <p:sp>
          <p:nvSpPr>
            <p:cNvPr id="32" name="TextBox 31">
              <a:extLst>
                <a:ext uri="{FF2B5EF4-FFF2-40B4-BE49-F238E27FC236}">
                  <a16:creationId xmlns:a16="http://schemas.microsoft.com/office/drawing/2014/main" id="{7097007F-287C-7040-9710-DFD7D78C1245}"/>
                </a:ext>
              </a:extLst>
            </p:cNvPr>
            <p:cNvSpPr txBox="1"/>
            <p:nvPr/>
          </p:nvSpPr>
          <p:spPr>
            <a:xfrm>
              <a:off x="2202346" y="2946168"/>
              <a:ext cx="213741" cy="246221"/>
            </a:xfrm>
            <a:prstGeom prst="rect">
              <a:avLst/>
            </a:prstGeom>
            <a:grpFill/>
            <a:ln>
              <a:noFill/>
            </a:ln>
          </p:spPr>
          <p:txBody>
            <a:bodyPr wrap="square" rtlCol="0">
              <a:spAutoFit/>
            </a:bodyPr>
            <a:lstStyle/>
            <a:p>
              <a:r>
                <a:rPr lang="en-GB" sz="1000" dirty="0"/>
                <a:t>5</a:t>
              </a:r>
            </a:p>
          </p:txBody>
        </p:sp>
        <p:sp>
          <p:nvSpPr>
            <p:cNvPr id="33" name="TextBox 32">
              <a:extLst>
                <a:ext uri="{FF2B5EF4-FFF2-40B4-BE49-F238E27FC236}">
                  <a16:creationId xmlns:a16="http://schemas.microsoft.com/office/drawing/2014/main" id="{724C1654-6F4E-5A47-A649-0666426E7605}"/>
                </a:ext>
              </a:extLst>
            </p:cNvPr>
            <p:cNvSpPr txBox="1"/>
            <p:nvPr/>
          </p:nvSpPr>
          <p:spPr>
            <a:xfrm>
              <a:off x="2512133" y="3042366"/>
              <a:ext cx="213741" cy="246221"/>
            </a:xfrm>
            <a:prstGeom prst="rect">
              <a:avLst/>
            </a:prstGeom>
            <a:grpFill/>
            <a:ln>
              <a:noFill/>
            </a:ln>
          </p:spPr>
          <p:txBody>
            <a:bodyPr wrap="square" rtlCol="0">
              <a:spAutoFit/>
            </a:bodyPr>
            <a:lstStyle/>
            <a:p>
              <a:r>
                <a:rPr lang="en-GB" sz="1000" dirty="0"/>
                <a:t>6</a:t>
              </a:r>
            </a:p>
          </p:txBody>
        </p:sp>
        <p:sp>
          <p:nvSpPr>
            <p:cNvPr id="34" name="TextBox 33">
              <a:extLst>
                <a:ext uri="{FF2B5EF4-FFF2-40B4-BE49-F238E27FC236}">
                  <a16:creationId xmlns:a16="http://schemas.microsoft.com/office/drawing/2014/main" id="{638997C5-18B6-7147-8148-C4D270BF2D41}"/>
                </a:ext>
              </a:extLst>
            </p:cNvPr>
            <p:cNvSpPr txBox="1"/>
            <p:nvPr/>
          </p:nvSpPr>
          <p:spPr>
            <a:xfrm>
              <a:off x="2341113" y="2896892"/>
              <a:ext cx="213741" cy="246221"/>
            </a:xfrm>
            <a:prstGeom prst="rect">
              <a:avLst/>
            </a:prstGeom>
            <a:grpFill/>
            <a:ln>
              <a:noFill/>
            </a:ln>
          </p:spPr>
          <p:txBody>
            <a:bodyPr wrap="square" rtlCol="0">
              <a:spAutoFit/>
            </a:bodyPr>
            <a:lstStyle/>
            <a:p>
              <a:r>
                <a:rPr lang="en-GB" sz="1000" dirty="0"/>
                <a:t>7</a:t>
              </a:r>
            </a:p>
          </p:txBody>
        </p:sp>
      </p:grpSp>
      <p:sp>
        <p:nvSpPr>
          <p:cNvPr id="36" name="Rectangle 35">
            <a:extLst>
              <a:ext uri="{FF2B5EF4-FFF2-40B4-BE49-F238E27FC236}">
                <a16:creationId xmlns:a16="http://schemas.microsoft.com/office/drawing/2014/main" id="{F300A70F-F6C1-C045-8A98-0791003C5C4B}"/>
              </a:ext>
            </a:extLst>
          </p:cNvPr>
          <p:cNvSpPr/>
          <p:nvPr/>
        </p:nvSpPr>
        <p:spPr>
          <a:xfrm>
            <a:off x="1" y="2134306"/>
            <a:ext cx="2697846" cy="199768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4376A924-22FA-AB42-AB4E-8BE28A736C9C}"/>
              </a:ext>
            </a:extLst>
          </p:cNvPr>
          <p:cNvSpPr/>
          <p:nvPr/>
        </p:nvSpPr>
        <p:spPr>
          <a:xfrm>
            <a:off x="2696361" y="-10802"/>
            <a:ext cx="2278279" cy="414848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02505412-BE0E-2F42-8973-C470207379BD}"/>
              </a:ext>
            </a:extLst>
          </p:cNvPr>
          <p:cNvPicPr/>
          <p:nvPr/>
        </p:nvPicPr>
        <p:blipFill>
          <a:blip r:embed="rId7">
            <a:extLst>
              <a:ext uri="{28A0092B-C50C-407E-A947-70E740481C1C}">
                <a14:useLocalDpi xmlns:a14="http://schemas.microsoft.com/office/drawing/2010/main" val="0"/>
              </a:ext>
            </a:extLst>
          </a:blip>
          <a:stretch>
            <a:fillRect/>
          </a:stretch>
        </p:blipFill>
        <p:spPr>
          <a:xfrm>
            <a:off x="6076732" y="626682"/>
            <a:ext cx="1057991" cy="638251"/>
          </a:xfrm>
          <a:prstGeom prst="rect">
            <a:avLst/>
          </a:prstGeom>
        </p:spPr>
      </p:pic>
      <p:pic>
        <p:nvPicPr>
          <p:cNvPr id="39" name="Picture 38">
            <a:extLst>
              <a:ext uri="{FF2B5EF4-FFF2-40B4-BE49-F238E27FC236}">
                <a16:creationId xmlns:a16="http://schemas.microsoft.com/office/drawing/2014/main" id="{2B5B4100-54D9-1140-8610-1B57E4C57C75}"/>
              </a:ext>
            </a:extLst>
          </p:cNvPr>
          <p:cNvPicPr/>
          <p:nvPr/>
        </p:nvPicPr>
        <p:blipFill>
          <a:blip r:embed="rId8">
            <a:extLst>
              <a:ext uri="{28A0092B-C50C-407E-A947-70E740481C1C}">
                <a14:useLocalDpi xmlns:a14="http://schemas.microsoft.com/office/drawing/2010/main" val="0"/>
              </a:ext>
            </a:extLst>
          </a:blip>
          <a:srcRect l="2156" t="3548" r="2327" b="3851"/>
          <a:stretch>
            <a:fillRect/>
          </a:stretch>
        </p:blipFill>
        <p:spPr bwMode="auto">
          <a:xfrm>
            <a:off x="2636391" y="5473470"/>
            <a:ext cx="1524033" cy="727334"/>
          </a:xfrm>
          <a:prstGeom prst="rect">
            <a:avLst/>
          </a:prstGeom>
          <a:noFill/>
          <a:ln w="57150" cmpd="thickThin">
            <a:noFill/>
            <a:miter lim="800000"/>
            <a:headEnd/>
            <a:tailEnd/>
          </a:ln>
        </p:spPr>
      </p:pic>
      <p:sp>
        <p:nvSpPr>
          <p:cNvPr id="40" name="Rectangle 39">
            <a:extLst>
              <a:ext uri="{FF2B5EF4-FFF2-40B4-BE49-F238E27FC236}">
                <a16:creationId xmlns:a16="http://schemas.microsoft.com/office/drawing/2014/main" id="{0A1D233A-9DFD-3045-A030-E20DD92F2CB3}"/>
              </a:ext>
            </a:extLst>
          </p:cNvPr>
          <p:cNvSpPr/>
          <p:nvPr/>
        </p:nvSpPr>
        <p:spPr>
          <a:xfrm>
            <a:off x="1" y="4131987"/>
            <a:ext cx="2602060" cy="271992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F711E2E2-F877-C542-8DBD-1F1AB994C457}"/>
              </a:ext>
            </a:extLst>
          </p:cNvPr>
          <p:cNvPicPr>
            <a:picLocks noChangeAspect="1"/>
          </p:cNvPicPr>
          <p:nvPr/>
        </p:nvPicPr>
        <p:blipFill>
          <a:blip r:embed="rId9"/>
          <a:stretch>
            <a:fillRect/>
          </a:stretch>
        </p:blipFill>
        <p:spPr>
          <a:xfrm>
            <a:off x="5234228" y="3136427"/>
            <a:ext cx="1035256" cy="591722"/>
          </a:xfrm>
          <a:prstGeom prst="rect">
            <a:avLst/>
          </a:prstGeom>
        </p:spPr>
      </p:pic>
      <p:pic>
        <p:nvPicPr>
          <p:cNvPr id="7" name="Picture 6">
            <a:extLst>
              <a:ext uri="{FF2B5EF4-FFF2-40B4-BE49-F238E27FC236}">
                <a16:creationId xmlns:a16="http://schemas.microsoft.com/office/drawing/2014/main" id="{C061C1B5-64DA-AE4E-90F7-C7220863DFA0}"/>
              </a:ext>
            </a:extLst>
          </p:cNvPr>
          <p:cNvPicPr>
            <a:picLocks noChangeAspect="1"/>
          </p:cNvPicPr>
          <p:nvPr/>
        </p:nvPicPr>
        <p:blipFill>
          <a:blip r:embed="rId10"/>
          <a:stretch>
            <a:fillRect/>
          </a:stretch>
        </p:blipFill>
        <p:spPr>
          <a:xfrm>
            <a:off x="7108364" y="3136427"/>
            <a:ext cx="1096368" cy="591722"/>
          </a:xfrm>
          <a:prstGeom prst="rect">
            <a:avLst/>
          </a:prstGeom>
        </p:spPr>
      </p:pic>
      <p:sp>
        <p:nvSpPr>
          <p:cNvPr id="42" name="Rectangle 41">
            <a:extLst>
              <a:ext uri="{FF2B5EF4-FFF2-40B4-BE49-F238E27FC236}">
                <a16:creationId xmlns:a16="http://schemas.microsoft.com/office/drawing/2014/main" id="{D8AC22ED-6D25-0B4E-8830-AC2249D76122}"/>
              </a:ext>
            </a:extLst>
          </p:cNvPr>
          <p:cNvSpPr/>
          <p:nvPr/>
        </p:nvSpPr>
        <p:spPr>
          <a:xfrm>
            <a:off x="4976126" y="1334329"/>
            <a:ext cx="3542683" cy="258532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2538D5CC-AF47-F84E-BAE5-88BA64A5BD64}"/>
              </a:ext>
            </a:extLst>
          </p:cNvPr>
          <p:cNvSpPr/>
          <p:nvPr/>
        </p:nvSpPr>
        <p:spPr>
          <a:xfrm>
            <a:off x="2611592" y="4131986"/>
            <a:ext cx="1598026" cy="213999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tangle 44">
            <a:extLst>
              <a:ext uri="{FF2B5EF4-FFF2-40B4-BE49-F238E27FC236}">
                <a16:creationId xmlns:a16="http://schemas.microsoft.com/office/drawing/2014/main" id="{AAE9A1D5-45B6-0C4E-8DDD-A7AD8922EBCA}"/>
              </a:ext>
            </a:extLst>
          </p:cNvPr>
          <p:cNvSpPr/>
          <p:nvPr/>
        </p:nvSpPr>
        <p:spPr>
          <a:xfrm>
            <a:off x="4974640" y="-9812"/>
            <a:ext cx="3127372" cy="134414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49" name="Table 48">
            <a:extLst>
              <a:ext uri="{FF2B5EF4-FFF2-40B4-BE49-F238E27FC236}">
                <a16:creationId xmlns:a16="http://schemas.microsoft.com/office/drawing/2014/main" id="{09784908-E983-CA4A-AFD7-06DC994C4CBB}"/>
              </a:ext>
            </a:extLst>
          </p:cNvPr>
          <p:cNvGraphicFramePr>
            <a:graphicFrameLocks noGrp="1"/>
          </p:cNvGraphicFramePr>
          <p:nvPr>
            <p:extLst>
              <p:ext uri="{D42A27DB-BD31-4B8C-83A1-F6EECF244321}">
                <p14:modId xmlns:p14="http://schemas.microsoft.com/office/powerpoint/2010/main" val="2696864817"/>
              </p:ext>
            </p:extLst>
          </p:nvPr>
        </p:nvGraphicFramePr>
        <p:xfrm>
          <a:off x="8124372" y="0"/>
          <a:ext cx="4067628" cy="834814"/>
        </p:xfrm>
        <a:graphic>
          <a:graphicData uri="http://schemas.openxmlformats.org/drawingml/2006/table">
            <a:tbl>
              <a:tblPr firstRow="1" bandRow="1">
                <a:tableStyleId>{5C22544A-7EE6-4342-B048-85BDC9FD1C3A}</a:tableStyleId>
              </a:tblPr>
              <a:tblGrid>
                <a:gridCol w="4067628">
                  <a:extLst>
                    <a:ext uri="{9D8B030D-6E8A-4147-A177-3AD203B41FA5}">
                      <a16:colId xmlns:a16="http://schemas.microsoft.com/office/drawing/2014/main" val="1374074774"/>
                    </a:ext>
                  </a:extLst>
                </a:gridCol>
              </a:tblGrid>
              <a:tr h="194734">
                <a:tc>
                  <a:txBody>
                    <a:bodyPr/>
                    <a:lstStyle/>
                    <a:p>
                      <a:pPr algn="ctr"/>
                      <a:r>
                        <a:rPr lang="en-GB" sz="600" dirty="0">
                          <a:solidFill>
                            <a:schemeClr val="tx1"/>
                          </a:solidFill>
                          <a:latin typeface="+mj-lt"/>
                        </a:rPr>
                        <a:t>Sand dunes – Depositional Landform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250155925"/>
                  </a:ext>
                </a:extLst>
              </a:tr>
              <a:tr h="370840">
                <a:tc>
                  <a:txBody>
                    <a:bodyPr/>
                    <a:lstStyle/>
                    <a:p>
                      <a:r>
                        <a:rPr lang="en-GB" sz="600" dirty="0">
                          <a:latin typeface="+mj-lt"/>
                        </a:rPr>
                        <a:t>Sand dunes are mounds of sand that are found behind sandy beaches. To form they require a large flat beach, a good supply of sand, strong wind and obstacles. </a:t>
                      </a:r>
                    </a:p>
                    <a:p>
                      <a:endParaRPr lang="en-GB" sz="600" dirty="0">
                        <a:latin typeface="+mj-lt"/>
                      </a:endParaRPr>
                    </a:p>
                    <a:p>
                      <a:r>
                        <a:rPr lang="en-GB" sz="600" dirty="0" err="1">
                          <a:latin typeface="+mj-lt"/>
                        </a:rPr>
                        <a:t>Eg</a:t>
                      </a:r>
                      <a:r>
                        <a:rPr lang="en-GB" sz="600" dirty="0">
                          <a:latin typeface="+mj-lt"/>
                        </a:rPr>
                        <a:t>: </a:t>
                      </a:r>
                      <a:r>
                        <a:rPr lang="en-GB" sz="600" dirty="0" err="1">
                          <a:latin typeface="+mj-lt"/>
                        </a:rPr>
                        <a:t>Ynyslas</a:t>
                      </a:r>
                      <a:r>
                        <a:rPr lang="en-GB" sz="600" dirty="0">
                          <a:latin typeface="+mj-lt"/>
                        </a:rPr>
                        <a:t> sand dunes are located on the west coast of Wales. Erosion of the cliffs in </a:t>
                      </a:r>
                    </a:p>
                    <a:p>
                      <a:r>
                        <a:rPr lang="en-GB" sz="600" dirty="0">
                          <a:latin typeface="+mj-lt"/>
                        </a:rPr>
                        <a:t>Aberystwyth, longshore drift then transports material along the coast. Onshore </a:t>
                      </a:r>
                    </a:p>
                    <a:p>
                      <a:r>
                        <a:rPr lang="en-GB" sz="600" dirty="0">
                          <a:latin typeface="+mj-lt"/>
                        </a:rPr>
                        <a:t>Wind then deposits the sand into sand dunes.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367589776"/>
                  </a:ext>
                </a:extLst>
              </a:tr>
            </a:tbl>
          </a:graphicData>
        </a:graphic>
      </p:graphicFrame>
      <p:sp>
        <p:nvSpPr>
          <p:cNvPr id="52" name="Rectangle 51">
            <a:extLst>
              <a:ext uri="{FF2B5EF4-FFF2-40B4-BE49-F238E27FC236}">
                <a16:creationId xmlns:a16="http://schemas.microsoft.com/office/drawing/2014/main" id="{4AB9E980-23F6-F94D-93B8-2568D249EAAB}"/>
              </a:ext>
            </a:extLst>
          </p:cNvPr>
          <p:cNvSpPr/>
          <p:nvPr/>
        </p:nvSpPr>
        <p:spPr>
          <a:xfrm>
            <a:off x="8105513" y="-10801"/>
            <a:ext cx="4086487" cy="84561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Picture 52">
            <a:extLst>
              <a:ext uri="{FF2B5EF4-FFF2-40B4-BE49-F238E27FC236}">
                <a16:creationId xmlns:a16="http://schemas.microsoft.com/office/drawing/2014/main" id="{757DBFC8-4785-7B42-9963-8C6CD84B1D22}"/>
              </a:ext>
            </a:extLst>
          </p:cNvPr>
          <p:cNvPicPr>
            <a:picLocks noChangeAspect="1"/>
          </p:cNvPicPr>
          <p:nvPr/>
        </p:nvPicPr>
        <p:blipFill rotWithShape="1">
          <a:blip r:embed="rId11"/>
          <a:srcRect t="10755" b="7797"/>
          <a:stretch/>
        </p:blipFill>
        <p:spPr>
          <a:xfrm>
            <a:off x="9565301" y="1563654"/>
            <a:ext cx="1514473" cy="599942"/>
          </a:xfrm>
          <a:prstGeom prst="rect">
            <a:avLst/>
          </a:prstGeom>
        </p:spPr>
      </p:pic>
      <p:sp>
        <p:nvSpPr>
          <p:cNvPr id="55" name="Rectangle 54">
            <a:extLst>
              <a:ext uri="{FF2B5EF4-FFF2-40B4-BE49-F238E27FC236}">
                <a16:creationId xmlns:a16="http://schemas.microsoft.com/office/drawing/2014/main" id="{ADCBB916-8867-B243-B893-551BC0924F25}"/>
              </a:ext>
            </a:extLst>
          </p:cNvPr>
          <p:cNvSpPr/>
          <p:nvPr/>
        </p:nvSpPr>
        <p:spPr>
          <a:xfrm>
            <a:off x="8515309" y="828680"/>
            <a:ext cx="3676690" cy="139782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6" name="Picture 55">
            <a:extLst>
              <a:ext uri="{FF2B5EF4-FFF2-40B4-BE49-F238E27FC236}">
                <a16:creationId xmlns:a16="http://schemas.microsoft.com/office/drawing/2014/main" id="{404A0DFA-A134-274D-982E-7EC33D03A186}"/>
              </a:ext>
            </a:extLst>
          </p:cNvPr>
          <p:cNvPicPr>
            <a:picLocks noChangeAspect="1"/>
          </p:cNvPicPr>
          <p:nvPr/>
        </p:nvPicPr>
        <p:blipFill>
          <a:blip r:embed="rId12"/>
          <a:stretch>
            <a:fillRect/>
          </a:stretch>
        </p:blipFill>
        <p:spPr>
          <a:xfrm>
            <a:off x="11110794" y="360606"/>
            <a:ext cx="841448" cy="474208"/>
          </a:xfrm>
          <a:prstGeom prst="rect">
            <a:avLst/>
          </a:prstGeom>
        </p:spPr>
      </p:pic>
      <p:graphicFrame>
        <p:nvGraphicFramePr>
          <p:cNvPr id="60" name="Table 59">
            <a:extLst>
              <a:ext uri="{FF2B5EF4-FFF2-40B4-BE49-F238E27FC236}">
                <a16:creationId xmlns:a16="http://schemas.microsoft.com/office/drawing/2014/main" id="{5723DF74-804B-A04A-A5D9-AB0FF6CF2360}"/>
              </a:ext>
            </a:extLst>
          </p:cNvPr>
          <p:cNvGraphicFramePr>
            <a:graphicFrameLocks noGrp="1"/>
          </p:cNvGraphicFramePr>
          <p:nvPr>
            <p:extLst>
              <p:ext uri="{D42A27DB-BD31-4B8C-83A1-F6EECF244321}">
                <p14:modId xmlns:p14="http://schemas.microsoft.com/office/powerpoint/2010/main" val="3554824326"/>
              </p:ext>
            </p:extLst>
          </p:nvPr>
        </p:nvGraphicFramePr>
        <p:xfrm>
          <a:off x="4232718" y="4393159"/>
          <a:ext cx="5365449" cy="2468880"/>
        </p:xfrm>
        <a:graphic>
          <a:graphicData uri="http://schemas.openxmlformats.org/drawingml/2006/table">
            <a:tbl>
              <a:tblPr firstRow="1" bandRow="1">
                <a:tableStyleId>{5C22544A-7EE6-4342-B048-85BDC9FD1C3A}</a:tableStyleId>
              </a:tblPr>
              <a:tblGrid>
                <a:gridCol w="689685">
                  <a:extLst>
                    <a:ext uri="{9D8B030D-6E8A-4147-A177-3AD203B41FA5}">
                      <a16:colId xmlns:a16="http://schemas.microsoft.com/office/drawing/2014/main" val="3809136738"/>
                    </a:ext>
                  </a:extLst>
                </a:gridCol>
                <a:gridCol w="1075764">
                  <a:extLst>
                    <a:ext uri="{9D8B030D-6E8A-4147-A177-3AD203B41FA5}">
                      <a16:colId xmlns:a16="http://schemas.microsoft.com/office/drawing/2014/main" val="2704800491"/>
                    </a:ext>
                  </a:extLst>
                </a:gridCol>
                <a:gridCol w="1800000">
                  <a:extLst>
                    <a:ext uri="{9D8B030D-6E8A-4147-A177-3AD203B41FA5}">
                      <a16:colId xmlns:a16="http://schemas.microsoft.com/office/drawing/2014/main" val="988977570"/>
                    </a:ext>
                  </a:extLst>
                </a:gridCol>
                <a:gridCol w="1800000">
                  <a:extLst>
                    <a:ext uri="{9D8B030D-6E8A-4147-A177-3AD203B41FA5}">
                      <a16:colId xmlns:a16="http://schemas.microsoft.com/office/drawing/2014/main" val="3640216895"/>
                    </a:ext>
                  </a:extLst>
                </a:gridCol>
              </a:tblGrid>
              <a:tr h="175042">
                <a:tc>
                  <a:txBody>
                    <a:bodyPr/>
                    <a:lstStyle/>
                    <a:p>
                      <a:pPr algn="ctr"/>
                      <a:endParaRPr lang="en-GB" sz="600" dirty="0">
                        <a:solidFill>
                          <a:schemeClr val="tx1"/>
                        </a:solidFill>
                        <a:latin typeface="+mj-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GB" sz="600" dirty="0">
                        <a:solidFill>
                          <a:schemeClr val="tx1"/>
                        </a:solidFill>
                        <a:latin typeface="+mj-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dirty="0">
                          <a:solidFill>
                            <a:schemeClr val="tx1"/>
                          </a:solidFill>
                          <a:latin typeface="+mj-lt"/>
                        </a:rPr>
                        <a:t>Coasts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600" dirty="0">
                          <a:solidFill>
                            <a:schemeClr val="tx1"/>
                          </a:solidFill>
                          <a:latin typeface="+mj-lt"/>
                        </a:rPr>
                        <a:t>River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1549958"/>
                  </a:ext>
                </a:extLst>
              </a:tr>
              <a:tr h="370840">
                <a:tc>
                  <a:txBody>
                    <a:bodyPr/>
                    <a:lstStyle/>
                    <a:p>
                      <a:r>
                        <a:rPr lang="en-GB" sz="600" b="1" dirty="0">
                          <a:latin typeface="+mj-lt"/>
                        </a:rPr>
                        <a:t>Geology</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76D6FF">
                        <a:alpha val="9804"/>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dirty="0">
                          <a:latin typeface="+mj-lt"/>
                        </a:rPr>
                        <a:t>The type of rock that is being eroded and the way in which the rock types are laid down will affect the rate of change. </a:t>
                      </a:r>
                    </a:p>
                    <a:p>
                      <a:endParaRPr lang="en-GB" sz="600" dirty="0">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76D6FF">
                        <a:alpha val="9804"/>
                      </a:srgbClr>
                    </a:solidFill>
                  </a:tcPr>
                </a:tc>
                <a:tc>
                  <a:txBody>
                    <a:bodyPr/>
                    <a:lstStyle/>
                    <a:p>
                      <a:r>
                        <a:rPr lang="en-GB" sz="600" b="1" dirty="0">
                          <a:latin typeface="+mj-lt"/>
                        </a:rPr>
                        <a:t>Concordant coastline</a:t>
                      </a:r>
                      <a:r>
                        <a:rPr lang="en-GB" sz="600" dirty="0">
                          <a:latin typeface="+mj-lt"/>
                        </a:rPr>
                        <a:t>: where layers of the rock run parallel to the coastline. So ratees of erosion are even along the coastline.  </a:t>
                      </a:r>
                    </a:p>
                    <a:p>
                      <a:r>
                        <a:rPr lang="en-GB" sz="600" dirty="0">
                          <a:latin typeface="+mj-lt"/>
                        </a:rPr>
                        <a:t>EG: Llyn Peninsula</a:t>
                      </a:r>
                    </a:p>
                    <a:p>
                      <a:endParaRPr lang="en-GB" sz="600" dirty="0">
                        <a:latin typeface="+mj-lt"/>
                      </a:endParaRPr>
                    </a:p>
                    <a:p>
                      <a:r>
                        <a:rPr lang="en-GB" sz="600" b="1" dirty="0">
                          <a:latin typeface="+mj-lt"/>
                        </a:rPr>
                        <a:t>Discordant coastline</a:t>
                      </a:r>
                      <a:r>
                        <a:rPr lang="en-GB" sz="600" dirty="0">
                          <a:latin typeface="+mj-lt"/>
                        </a:rPr>
                        <a:t>: </a:t>
                      </a:r>
                    </a:p>
                    <a:p>
                      <a:r>
                        <a:rPr lang="en-GB" sz="600" dirty="0">
                          <a:latin typeface="+mj-lt"/>
                        </a:rPr>
                        <a:t>Where bands of rock </a:t>
                      </a:r>
                    </a:p>
                    <a:p>
                      <a:r>
                        <a:rPr lang="en-GB" sz="600" dirty="0">
                          <a:latin typeface="+mj-lt"/>
                        </a:rPr>
                        <a:t>run at a 90</a:t>
                      </a:r>
                      <a:r>
                        <a:rPr lang="en-GB" sz="600" baseline="30000" dirty="0">
                          <a:latin typeface="+mj-lt"/>
                        </a:rPr>
                        <a:t>o</a:t>
                      </a:r>
                      <a:r>
                        <a:rPr lang="en-GB" sz="600" baseline="0" dirty="0">
                          <a:latin typeface="+mj-lt"/>
                        </a:rPr>
                        <a:t> angle to the </a:t>
                      </a:r>
                    </a:p>
                    <a:p>
                      <a:r>
                        <a:rPr lang="en-GB" sz="600" baseline="0" dirty="0">
                          <a:latin typeface="+mj-lt"/>
                        </a:rPr>
                        <a:t>coast. This means</a:t>
                      </a:r>
                    </a:p>
                    <a:p>
                      <a:r>
                        <a:rPr lang="en-GB" sz="600" baseline="0" dirty="0">
                          <a:latin typeface="+mj-lt"/>
                        </a:rPr>
                        <a:t> erosion rates very. </a:t>
                      </a:r>
                    </a:p>
                    <a:p>
                      <a:r>
                        <a:rPr lang="en-GB" sz="600" baseline="0" dirty="0">
                          <a:latin typeface="+mj-lt"/>
                        </a:rPr>
                        <a:t>EG: </a:t>
                      </a:r>
                      <a:r>
                        <a:rPr lang="en-GB" sz="600" baseline="0" dirty="0" err="1">
                          <a:latin typeface="+mj-lt"/>
                        </a:rPr>
                        <a:t>Abersoch</a:t>
                      </a:r>
                      <a:r>
                        <a:rPr lang="en-GB" sz="600" baseline="0" dirty="0">
                          <a:latin typeface="+mj-lt"/>
                        </a:rPr>
                        <a:t> Bay</a:t>
                      </a:r>
                      <a:endParaRPr lang="en-GB" sz="600" dirty="0">
                        <a:latin typeface="+mj-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76D6FF">
                        <a:alpha val="9804"/>
                      </a:srgbClr>
                    </a:solidFill>
                  </a:tcPr>
                </a:tc>
                <a:tc>
                  <a:txBody>
                    <a:bodyPr/>
                    <a:lstStyle/>
                    <a:p>
                      <a:r>
                        <a:rPr lang="en-GB" sz="600" dirty="0">
                          <a:latin typeface="+mj-lt"/>
                        </a:rPr>
                        <a:t>EG: The Bishopston river is formed of limestone which is easily eroded. As a result large caverns and sink holes allow the river to run underground. The  river channel on the the surface is dry for the majority of the time and the majority of erosions occur underground.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76D6FF">
                        <a:alpha val="9804"/>
                      </a:srgbClr>
                    </a:solidFill>
                  </a:tcPr>
                </a:tc>
                <a:extLst>
                  <a:ext uri="{0D108BD9-81ED-4DB2-BD59-A6C34878D82A}">
                    <a16:rowId xmlns:a16="http://schemas.microsoft.com/office/drawing/2014/main" val="195090945"/>
                  </a:ext>
                </a:extLst>
              </a:tr>
              <a:tr h="370840">
                <a:tc>
                  <a:txBody>
                    <a:bodyPr/>
                    <a:lstStyle/>
                    <a:p>
                      <a:r>
                        <a:rPr lang="en-GB" sz="600" b="1" dirty="0">
                          <a:latin typeface="+mj-lt"/>
                        </a:rPr>
                        <a:t>Climate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437FF">
                        <a:alpha val="16078"/>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dirty="0">
                          <a:latin typeface="+mj-lt"/>
                        </a:rPr>
                        <a:t>Will effect the rate of change. This includes extreme weather events.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437FF">
                        <a:alpha val="16078"/>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dirty="0">
                          <a:latin typeface="+mj-lt"/>
                        </a:rPr>
                        <a:t>The prevailing wind affects the angle at which the waves break along the coastline and therefore the direction of erosion and transportation. The waves break on the beach at this angle, pushing material up and across the beach. Therefore it effects where depositional landforms form.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437FF">
                        <a:alpha val="16078"/>
                      </a:srgbClr>
                    </a:solidFill>
                  </a:tcPr>
                </a:tc>
                <a:tc>
                  <a:txBody>
                    <a:bodyPr/>
                    <a:lstStyle/>
                    <a:p>
                      <a:r>
                        <a:rPr lang="en-GB" sz="600" dirty="0">
                          <a:latin typeface="+mj-lt"/>
                        </a:rPr>
                        <a:t>The more water flowing into the river the higher the erosion rates will be. The highest erosion rates in the UK are found in during the winter when there is the most rainfall.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437FF">
                        <a:alpha val="16078"/>
                      </a:srgbClr>
                    </a:solidFill>
                  </a:tcPr>
                </a:tc>
                <a:extLst>
                  <a:ext uri="{0D108BD9-81ED-4DB2-BD59-A6C34878D82A}">
                    <a16:rowId xmlns:a16="http://schemas.microsoft.com/office/drawing/2014/main" val="813006656"/>
                  </a:ext>
                </a:extLst>
              </a:tr>
              <a:tr h="370840">
                <a:tc>
                  <a:txBody>
                    <a:bodyPr/>
                    <a:lstStyle/>
                    <a:p>
                      <a:r>
                        <a:rPr lang="en-GB" sz="600" b="1" dirty="0">
                          <a:latin typeface="+mj-lt"/>
                        </a:rPr>
                        <a:t>Human use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FB79">
                        <a:alpha val="23922"/>
                      </a:srgbClr>
                    </a:solidFill>
                  </a:tcPr>
                </a:tc>
                <a:tc>
                  <a:txBody>
                    <a:bodyPr/>
                    <a:lstStyle/>
                    <a:p>
                      <a:r>
                        <a:rPr lang="en-GB" sz="600" dirty="0">
                          <a:latin typeface="+mj-lt"/>
                        </a:rPr>
                        <a:t>Intended human activity includes management strategies to reduce the impact of erosion.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FB79">
                        <a:alpha val="23922"/>
                      </a:srgbClr>
                    </a:solidFill>
                  </a:tcPr>
                </a:tc>
                <a:tc>
                  <a:txBody>
                    <a:bodyPr/>
                    <a:lstStyle/>
                    <a:p>
                      <a:r>
                        <a:rPr lang="en-GB" sz="600" dirty="0">
                          <a:latin typeface="+mj-lt"/>
                        </a:rPr>
                        <a:t>Management of beaches where the coastline is left exposed to erosion as the process of longshore drift. </a:t>
                      </a:r>
                    </a:p>
                    <a:p>
                      <a:r>
                        <a:rPr lang="en-GB" sz="600" dirty="0">
                          <a:latin typeface="+mj-lt"/>
                        </a:rPr>
                        <a:t>EG: Groynes at Criccieth beach absorb wave energy as well as prevent longshore drift.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FB79">
                        <a:alpha val="23922"/>
                      </a:srgbClr>
                    </a:solidFill>
                  </a:tcPr>
                </a:tc>
                <a:tc>
                  <a:txBody>
                    <a:bodyPr/>
                    <a:lstStyle/>
                    <a:p>
                      <a:r>
                        <a:rPr lang="en-GB" sz="600" dirty="0">
                          <a:latin typeface="+mj-lt"/>
                        </a:rPr>
                        <a:t>The River Thames is protected as it runs through urbanised areas. To prevent erosion on the outside banks of meanders, gabions are put in place to absorb the power of the water.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FB79">
                        <a:alpha val="23922"/>
                      </a:srgbClr>
                    </a:solidFill>
                  </a:tcPr>
                </a:tc>
                <a:extLst>
                  <a:ext uri="{0D108BD9-81ED-4DB2-BD59-A6C34878D82A}">
                    <a16:rowId xmlns:a16="http://schemas.microsoft.com/office/drawing/2014/main" val="1301668998"/>
                  </a:ext>
                </a:extLst>
              </a:tr>
            </a:tbl>
          </a:graphicData>
        </a:graphic>
      </p:graphicFrame>
      <p:pic>
        <p:nvPicPr>
          <p:cNvPr id="62" name="Picture 61">
            <a:extLst>
              <a:ext uri="{FF2B5EF4-FFF2-40B4-BE49-F238E27FC236}">
                <a16:creationId xmlns:a16="http://schemas.microsoft.com/office/drawing/2014/main" id="{C1FC644B-5F0A-F84C-B68E-F1864D89EFF0}"/>
              </a:ext>
            </a:extLst>
          </p:cNvPr>
          <p:cNvPicPr>
            <a:picLocks noChangeAspect="1"/>
          </p:cNvPicPr>
          <p:nvPr/>
        </p:nvPicPr>
        <p:blipFill>
          <a:blip r:embed="rId13"/>
          <a:stretch>
            <a:fillRect/>
          </a:stretch>
        </p:blipFill>
        <p:spPr>
          <a:xfrm>
            <a:off x="6872143" y="4926946"/>
            <a:ext cx="903421" cy="668155"/>
          </a:xfrm>
          <a:prstGeom prst="rect">
            <a:avLst/>
          </a:prstGeom>
        </p:spPr>
      </p:pic>
      <p:sp>
        <p:nvSpPr>
          <p:cNvPr id="63" name="TextBox 62">
            <a:extLst>
              <a:ext uri="{FF2B5EF4-FFF2-40B4-BE49-F238E27FC236}">
                <a16:creationId xmlns:a16="http://schemas.microsoft.com/office/drawing/2014/main" id="{87CA790E-A716-8A4B-BF4F-2E5E0054378A}"/>
              </a:ext>
            </a:extLst>
          </p:cNvPr>
          <p:cNvSpPr txBox="1"/>
          <p:nvPr/>
        </p:nvSpPr>
        <p:spPr>
          <a:xfrm>
            <a:off x="4376665" y="4003934"/>
            <a:ext cx="5238864" cy="738664"/>
          </a:xfrm>
          <a:prstGeom prst="rect">
            <a:avLst/>
          </a:prstGeom>
          <a:noFill/>
        </p:spPr>
        <p:txBody>
          <a:bodyPr wrap="square" rtlCol="0">
            <a:spAutoFit/>
          </a:bodyPr>
          <a:lstStyle/>
          <a:p>
            <a:pPr algn="ctr"/>
            <a:r>
              <a:rPr lang="en-GB" sz="600" b="1" dirty="0">
                <a:latin typeface="+mj-lt"/>
              </a:rPr>
              <a:t>What factors effect landform change?</a:t>
            </a:r>
          </a:p>
          <a:p>
            <a:endParaRPr lang="en-GB" sz="600" dirty="0">
              <a:latin typeface="+mj-lt"/>
            </a:endParaRPr>
          </a:p>
          <a:p>
            <a:r>
              <a:rPr lang="en-GB" sz="600" dirty="0">
                <a:latin typeface="+mj-lt"/>
              </a:rPr>
              <a:t>Geology, Climate and human use are methods that will effect the rate of change in both coastal and river landforms. </a:t>
            </a:r>
          </a:p>
          <a:p>
            <a:endParaRPr lang="en-GB" sz="600" dirty="0">
              <a:latin typeface="+mj-lt"/>
            </a:endParaRPr>
          </a:p>
          <a:p>
            <a:endParaRPr lang="en-GB" sz="600" dirty="0">
              <a:latin typeface="+mj-lt"/>
            </a:endParaRPr>
          </a:p>
          <a:p>
            <a:endParaRPr lang="en-GB" sz="600" dirty="0">
              <a:latin typeface="+mj-lt"/>
            </a:endParaRPr>
          </a:p>
          <a:p>
            <a:endParaRPr lang="en-GB" sz="600" dirty="0">
              <a:latin typeface="+mj-lt"/>
            </a:endParaRPr>
          </a:p>
        </p:txBody>
      </p:sp>
      <p:sp>
        <p:nvSpPr>
          <p:cNvPr id="64" name="Rectangle 63">
            <a:extLst>
              <a:ext uri="{FF2B5EF4-FFF2-40B4-BE49-F238E27FC236}">
                <a16:creationId xmlns:a16="http://schemas.microsoft.com/office/drawing/2014/main" id="{402C1781-59BB-DF4B-B90C-A3D831D46C18}"/>
              </a:ext>
            </a:extLst>
          </p:cNvPr>
          <p:cNvSpPr/>
          <p:nvPr/>
        </p:nvSpPr>
        <p:spPr>
          <a:xfrm>
            <a:off x="4215355" y="3926346"/>
            <a:ext cx="5382811" cy="292556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1AA7B5D5-A082-744D-AED1-7E0DE986C547}"/>
              </a:ext>
            </a:extLst>
          </p:cNvPr>
          <p:cNvSpPr/>
          <p:nvPr/>
        </p:nvSpPr>
        <p:spPr>
          <a:xfrm>
            <a:off x="9615529" y="4363909"/>
            <a:ext cx="2571794" cy="2492990"/>
          </a:xfrm>
          <a:prstGeom prst="rect">
            <a:avLst/>
          </a:prstGeom>
          <a:solidFill>
            <a:srgbClr val="FF2600">
              <a:alpha val="41176"/>
            </a:srgbClr>
          </a:solidFill>
        </p:spPr>
        <p:txBody>
          <a:bodyPr wrap="square">
            <a:spAutoFit/>
          </a:bodyPr>
          <a:lstStyle/>
          <a:p>
            <a:pPr algn="ctr">
              <a:spcAft>
                <a:spcPts val="0"/>
              </a:spcAft>
            </a:pPr>
            <a:r>
              <a:rPr lang="en-GB" sz="600" b="1" u="sng" dirty="0">
                <a:latin typeface="+mj-lt"/>
                <a:ea typeface="Calibri" panose="020F0502020204030204" pitchFamily="34" charset="0"/>
                <a:cs typeface="Times New Roman" panose="02020603050405020304" pitchFamily="18" charset="0"/>
              </a:rPr>
              <a:t>Command Words:</a:t>
            </a:r>
          </a:p>
          <a:p>
            <a:pPr algn="ctr">
              <a:spcAft>
                <a:spcPts val="0"/>
              </a:spcAft>
            </a:pPr>
            <a:endParaRPr lang="en-GB" sz="600" b="1" u="sng" dirty="0">
              <a:latin typeface="+mj-lt"/>
              <a:ea typeface="Calibri" panose="020F0502020204030204" pitchFamily="34" charset="0"/>
              <a:cs typeface="Times New Roman" panose="02020603050405020304" pitchFamily="18" charset="0"/>
            </a:endParaRPr>
          </a:p>
          <a:p>
            <a:pPr>
              <a:spcAft>
                <a:spcPts val="0"/>
              </a:spcAft>
            </a:pPr>
            <a:r>
              <a:rPr lang="en-GB" sz="600" b="1" dirty="0">
                <a:solidFill>
                  <a:srgbClr val="000000"/>
                </a:solidFill>
                <a:latin typeface="+mj-lt"/>
                <a:ea typeface="Calibri" panose="020F0502020204030204" pitchFamily="34" charset="0"/>
                <a:cs typeface="Times New Roman" panose="02020603050405020304" pitchFamily="18" charset="0"/>
              </a:rPr>
              <a:t>Analyse - </a:t>
            </a:r>
            <a:r>
              <a:rPr lang="en-GB" sz="600" dirty="0">
                <a:solidFill>
                  <a:srgbClr val="000000"/>
                </a:solidFill>
                <a:latin typeface="+mj-lt"/>
                <a:ea typeface="Times New Roman" panose="02020603050405020304" pitchFamily="18" charset="0"/>
                <a:cs typeface="Arial" panose="020B0604020202020204" pitchFamily="34" charset="0"/>
              </a:rPr>
              <a:t>Take apart an idea, concept or statement and</a:t>
            </a:r>
            <a:br>
              <a:rPr lang="en-GB" sz="600" dirty="0">
                <a:solidFill>
                  <a:srgbClr val="000000"/>
                </a:solidFill>
                <a:latin typeface="+mj-lt"/>
                <a:ea typeface="Times New Roman" panose="02020603050405020304" pitchFamily="18" charset="0"/>
                <a:cs typeface="Arial" panose="020B0604020202020204" pitchFamily="34" charset="0"/>
              </a:rPr>
            </a:br>
            <a:r>
              <a:rPr lang="en-GB" sz="600" dirty="0">
                <a:solidFill>
                  <a:srgbClr val="000000"/>
                </a:solidFill>
                <a:latin typeface="+mj-lt"/>
                <a:ea typeface="Times New Roman" panose="02020603050405020304" pitchFamily="18" charset="0"/>
                <a:cs typeface="Arial" panose="020B0604020202020204" pitchFamily="34" charset="0"/>
              </a:rPr>
              <a:t>criticise it.</a:t>
            </a:r>
            <a:endParaRPr lang="en-GB" sz="600" dirty="0">
              <a:latin typeface="+mj-lt"/>
              <a:ea typeface="Calibri" panose="020F0502020204030204" pitchFamily="34" charset="0"/>
              <a:cs typeface="Times New Roman" panose="02020603050405020304" pitchFamily="18" charset="0"/>
            </a:endParaRPr>
          </a:p>
          <a:p>
            <a:r>
              <a:rPr lang="en-GB" sz="600" b="1" dirty="0">
                <a:solidFill>
                  <a:srgbClr val="000000"/>
                </a:solidFill>
                <a:latin typeface="+mj-lt"/>
                <a:ea typeface="Times New Roman" panose="02020603050405020304" pitchFamily="18" charset="0"/>
              </a:rPr>
              <a:t>Assess - </a:t>
            </a:r>
            <a:r>
              <a:rPr lang="en-GB" sz="600" dirty="0">
                <a:solidFill>
                  <a:srgbClr val="000000"/>
                </a:solidFill>
                <a:latin typeface="+mj-lt"/>
                <a:ea typeface="Times New Roman" panose="02020603050405020304" pitchFamily="18" charset="0"/>
              </a:rPr>
              <a:t>Come to a conclusion about the overall value or significance of something; discuss its positive and negative aspects to show balance.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Compare - </a:t>
            </a:r>
            <a:r>
              <a:rPr lang="en-GB" sz="600" dirty="0">
                <a:solidFill>
                  <a:srgbClr val="000000"/>
                </a:solidFill>
                <a:latin typeface="+mj-lt"/>
                <a:ea typeface="Times New Roman" panose="02020603050405020304" pitchFamily="18" charset="0"/>
              </a:rPr>
              <a:t>Identify similarities and differences.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Define - </a:t>
            </a:r>
            <a:r>
              <a:rPr lang="en-GB" sz="600" dirty="0">
                <a:solidFill>
                  <a:srgbClr val="000000"/>
                </a:solidFill>
                <a:latin typeface="+mj-lt"/>
                <a:ea typeface="Times New Roman" panose="02020603050405020304" pitchFamily="18" charset="0"/>
              </a:rPr>
              <a:t>State the meaning of an idea or concept.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Describe </a:t>
            </a:r>
            <a:r>
              <a:rPr lang="en-GB" sz="600" dirty="0">
                <a:solidFill>
                  <a:srgbClr val="000000"/>
                </a:solidFill>
                <a:latin typeface="+mj-lt"/>
                <a:ea typeface="Times New Roman" panose="02020603050405020304" pitchFamily="18" charset="0"/>
              </a:rPr>
              <a:t>- Set out the main characteristics of something; DON’T EXPLAIN.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Discuss -</a:t>
            </a:r>
            <a:r>
              <a:rPr lang="en-GB" sz="600" dirty="0">
                <a:solidFill>
                  <a:srgbClr val="000000"/>
                </a:solidFill>
                <a:latin typeface="+mj-lt"/>
                <a:ea typeface="Times New Roman" panose="02020603050405020304" pitchFamily="18" charset="0"/>
              </a:rPr>
              <a:t>Set out both sides of an argument (for and against) and come to a conclusion; there should be some evidence of balance.</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Evaluate - </a:t>
            </a:r>
            <a:r>
              <a:rPr lang="en-GB" sz="600" dirty="0">
                <a:solidFill>
                  <a:srgbClr val="000000"/>
                </a:solidFill>
                <a:latin typeface="+mj-lt"/>
                <a:ea typeface="Times New Roman" panose="02020603050405020304" pitchFamily="18" charset="0"/>
              </a:rPr>
              <a:t>Make a judgement about the effectiveness of something; discuss its strengths </a:t>
            </a:r>
            <a:r>
              <a:rPr lang="en-GB" sz="600" b="1" dirty="0">
                <a:solidFill>
                  <a:srgbClr val="000000"/>
                </a:solidFill>
                <a:latin typeface="+mj-lt"/>
                <a:ea typeface="Times New Roman" panose="02020603050405020304" pitchFamily="18" charset="0"/>
              </a:rPr>
              <a:t>and </a:t>
            </a:r>
            <a:r>
              <a:rPr lang="en-GB" sz="600" dirty="0">
                <a:solidFill>
                  <a:srgbClr val="000000"/>
                </a:solidFill>
                <a:latin typeface="+mj-lt"/>
                <a:ea typeface="Times New Roman" panose="02020603050405020304" pitchFamily="18" charset="0"/>
              </a:rPr>
              <a:t>weaknesses and come to a conclusion about its overall success or importance.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Explain - </a:t>
            </a:r>
            <a:r>
              <a:rPr lang="en-GB" sz="600" dirty="0">
                <a:solidFill>
                  <a:srgbClr val="000000"/>
                </a:solidFill>
                <a:latin typeface="+mj-lt"/>
                <a:ea typeface="Times New Roman" panose="02020603050405020304" pitchFamily="18" charset="0"/>
              </a:rPr>
              <a:t>Give reasons why something happens.</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Give - </a:t>
            </a:r>
            <a:r>
              <a:rPr lang="en-GB" sz="600" dirty="0">
                <a:solidFill>
                  <a:srgbClr val="000000"/>
                </a:solidFill>
                <a:latin typeface="+mj-lt"/>
                <a:ea typeface="Times New Roman" panose="02020603050405020304" pitchFamily="18" charset="0"/>
              </a:rPr>
              <a:t>Produce an answer from recall.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Justify - </a:t>
            </a:r>
            <a:r>
              <a:rPr lang="en-GB" sz="600" dirty="0">
                <a:solidFill>
                  <a:srgbClr val="000000"/>
                </a:solidFill>
                <a:latin typeface="+mj-lt"/>
                <a:ea typeface="Times New Roman" panose="02020603050405020304" pitchFamily="18" charset="0"/>
              </a:rPr>
              <a:t>Support an idea or argument with evidence; for the outcome chosen, the positives must outweigh the negatives. </a:t>
            </a:r>
          </a:p>
          <a:p>
            <a:r>
              <a:rPr lang="en-GB" sz="600" b="1" dirty="0">
                <a:solidFill>
                  <a:srgbClr val="000000"/>
                </a:solidFill>
                <a:latin typeface="+mj-lt"/>
                <a:ea typeface="Times New Roman" panose="02020603050405020304" pitchFamily="18" charset="0"/>
              </a:rPr>
              <a:t>State</a:t>
            </a:r>
            <a:r>
              <a:rPr lang="en-GB" sz="600" dirty="0">
                <a:solidFill>
                  <a:srgbClr val="000000"/>
                </a:solidFill>
                <a:latin typeface="+mj-lt"/>
                <a:ea typeface="Times New Roman" panose="02020603050405020304" pitchFamily="18" charset="0"/>
              </a:rPr>
              <a:t> = name</a:t>
            </a:r>
          </a:p>
          <a:p>
            <a:r>
              <a:rPr lang="en-GB" sz="600" b="1" dirty="0">
                <a:solidFill>
                  <a:srgbClr val="000000"/>
                </a:solidFill>
                <a:latin typeface="+mj-lt"/>
                <a:ea typeface="Times New Roman" panose="02020603050405020304" pitchFamily="18" charset="0"/>
              </a:rPr>
              <a:t>To what extent </a:t>
            </a:r>
            <a:r>
              <a:rPr lang="en-GB" sz="600" dirty="0">
                <a:solidFill>
                  <a:srgbClr val="000000"/>
                </a:solidFill>
                <a:latin typeface="+mj-lt"/>
                <a:ea typeface="Times New Roman" panose="02020603050405020304" pitchFamily="18" charset="0"/>
              </a:rPr>
              <a:t>- D</a:t>
            </a:r>
            <a:r>
              <a:rPr lang="en-GB" sz="600" dirty="0">
                <a:latin typeface="+mj-lt"/>
              </a:rPr>
              <a:t>iscuss and conclude how far you agree or disagree with a statement or view.</a:t>
            </a:r>
            <a:r>
              <a:rPr lang="en-GB" sz="600" dirty="0">
                <a:effectLst/>
                <a:latin typeface="+mj-lt"/>
              </a:rPr>
              <a:t> </a:t>
            </a: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p:txBody>
      </p:sp>
      <p:pic>
        <p:nvPicPr>
          <p:cNvPr id="11" name="Picture 10">
            <a:extLst>
              <a:ext uri="{FF2B5EF4-FFF2-40B4-BE49-F238E27FC236}">
                <a16:creationId xmlns:a16="http://schemas.microsoft.com/office/drawing/2014/main" id="{5F49F7BF-7A2C-594F-8B19-DEAA11C5F661}"/>
              </a:ext>
            </a:extLst>
          </p:cNvPr>
          <p:cNvPicPr>
            <a:picLocks noChangeAspect="1"/>
          </p:cNvPicPr>
          <p:nvPr/>
        </p:nvPicPr>
        <p:blipFill rotWithShape="1">
          <a:blip r:embed="rId14"/>
          <a:srcRect l="3258" t="32836" b="33462"/>
          <a:stretch/>
        </p:blipFill>
        <p:spPr>
          <a:xfrm>
            <a:off x="3823563" y="3457356"/>
            <a:ext cx="1142740" cy="655791"/>
          </a:xfrm>
          <a:prstGeom prst="rect">
            <a:avLst/>
          </a:prstGeom>
        </p:spPr>
      </p:pic>
      <p:sp>
        <p:nvSpPr>
          <p:cNvPr id="65" name="TextBox 64">
            <a:extLst>
              <a:ext uri="{FF2B5EF4-FFF2-40B4-BE49-F238E27FC236}">
                <a16:creationId xmlns:a16="http://schemas.microsoft.com/office/drawing/2014/main" id="{DCB901F4-7D67-A441-9CC9-03183E40C6D4}"/>
              </a:ext>
            </a:extLst>
          </p:cNvPr>
          <p:cNvSpPr txBox="1"/>
          <p:nvPr/>
        </p:nvSpPr>
        <p:spPr>
          <a:xfrm>
            <a:off x="2602061" y="6271984"/>
            <a:ext cx="1607557" cy="553998"/>
          </a:xfrm>
          <a:prstGeom prst="rect">
            <a:avLst/>
          </a:prstGeom>
          <a:solidFill>
            <a:schemeClr val="accent2">
              <a:lumMod val="20000"/>
              <a:lumOff val="80000"/>
            </a:schemeClr>
          </a:solidFill>
          <a:ln>
            <a:solidFill>
              <a:schemeClr val="accent6"/>
            </a:solidFill>
          </a:ln>
        </p:spPr>
        <p:txBody>
          <a:bodyPr wrap="square" rtlCol="0">
            <a:spAutoFit/>
          </a:bodyPr>
          <a:lstStyle/>
          <a:p>
            <a:pPr algn="ctr"/>
            <a:r>
              <a:rPr lang="en-GB" sz="600" b="1" dirty="0">
                <a:latin typeface="+mj-lt"/>
              </a:rPr>
              <a:t>Beach – Deposition </a:t>
            </a:r>
            <a:endParaRPr lang="en-GB" sz="600" dirty="0">
              <a:latin typeface="+mj-lt"/>
            </a:endParaRPr>
          </a:p>
          <a:p>
            <a:r>
              <a:rPr lang="en-GB" sz="600" dirty="0">
                <a:latin typeface="+mj-lt"/>
              </a:rPr>
              <a:t>A beach is a build up of sand and shingle and pebbles deposited by waves. </a:t>
            </a:r>
          </a:p>
          <a:p>
            <a:r>
              <a:rPr lang="en-GB" sz="600" dirty="0">
                <a:latin typeface="+mj-lt"/>
              </a:rPr>
              <a:t>The swash needs to be stronger</a:t>
            </a:r>
          </a:p>
          <a:p>
            <a:r>
              <a:rPr lang="en-GB" sz="600" dirty="0">
                <a:latin typeface="+mj-lt"/>
              </a:rPr>
              <a:t>Than the backwash. </a:t>
            </a:r>
          </a:p>
        </p:txBody>
      </p:sp>
      <p:pic>
        <p:nvPicPr>
          <p:cNvPr id="66" name="Picture 65">
            <a:extLst>
              <a:ext uri="{FF2B5EF4-FFF2-40B4-BE49-F238E27FC236}">
                <a16:creationId xmlns:a16="http://schemas.microsoft.com/office/drawing/2014/main" id="{2D2F0628-2705-494B-A602-79A15891E018}"/>
              </a:ext>
            </a:extLst>
          </p:cNvPr>
          <p:cNvPicPr>
            <a:picLocks noChangeAspect="1"/>
          </p:cNvPicPr>
          <p:nvPr/>
        </p:nvPicPr>
        <p:blipFill>
          <a:blip r:embed="rId15"/>
          <a:stretch>
            <a:fillRect/>
          </a:stretch>
        </p:blipFill>
        <p:spPr>
          <a:xfrm>
            <a:off x="3785447" y="6548983"/>
            <a:ext cx="316958" cy="197163"/>
          </a:xfrm>
          <a:prstGeom prst="rect">
            <a:avLst/>
          </a:prstGeom>
          <a:ln>
            <a:noFill/>
          </a:ln>
        </p:spPr>
      </p:pic>
      <p:sp>
        <p:nvSpPr>
          <p:cNvPr id="67" name="TextBox 66">
            <a:extLst>
              <a:ext uri="{FF2B5EF4-FFF2-40B4-BE49-F238E27FC236}">
                <a16:creationId xmlns:a16="http://schemas.microsoft.com/office/drawing/2014/main" id="{25698278-6DB1-AE41-8CE7-84C3721337DF}"/>
              </a:ext>
            </a:extLst>
          </p:cNvPr>
          <p:cNvSpPr txBox="1"/>
          <p:nvPr/>
        </p:nvSpPr>
        <p:spPr>
          <a:xfrm>
            <a:off x="8557276" y="2255701"/>
            <a:ext cx="3615772" cy="2123658"/>
          </a:xfrm>
          <a:prstGeom prst="rect">
            <a:avLst/>
          </a:prstGeom>
          <a:solidFill>
            <a:schemeClr val="bg1"/>
          </a:solidFill>
          <a:ln>
            <a:solidFill>
              <a:srgbClr val="FF2600"/>
            </a:solidFill>
          </a:ln>
        </p:spPr>
        <p:txBody>
          <a:bodyPr wrap="square" rtlCol="0">
            <a:spAutoFit/>
          </a:bodyPr>
          <a:lstStyle/>
          <a:p>
            <a:pPr algn="ctr"/>
            <a:r>
              <a:rPr lang="en-GB" sz="600" b="1" dirty="0">
                <a:latin typeface="+mj-lt"/>
              </a:rPr>
              <a:t>TEST YOURSELF:</a:t>
            </a:r>
          </a:p>
          <a:p>
            <a:pPr marL="285750" indent="-285750">
              <a:buFont typeface="Arial" panose="020B0604020202020204" pitchFamily="34" charset="0"/>
              <a:buChar char="•"/>
            </a:pPr>
            <a:r>
              <a:rPr lang="en-GB" sz="600" dirty="0">
                <a:latin typeface="+mj-lt"/>
              </a:rPr>
              <a:t>For a distinctive landscape you have studied, discuss whether the impacts of human activity are largely positive or negative (8)</a:t>
            </a:r>
          </a:p>
          <a:p>
            <a:pPr marL="285750" indent="-285750">
              <a:buFont typeface="Arial" panose="020B0604020202020204" pitchFamily="34" charset="0"/>
              <a:buChar char="•"/>
            </a:pPr>
            <a:r>
              <a:rPr lang="en-GB" sz="600" dirty="0">
                <a:latin typeface="+mj-lt"/>
              </a:rPr>
              <a:t>Explain why footpaths are eroded at honeypot sites (4)</a:t>
            </a:r>
          </a:p>
          <a:p>
            <a:pPr marL="285750" indent="-285750">
              <a:buFont typeface="Arial" panose="020B0604020202020204" pitchFamily="34" charset="0"/>
              <a:buChar char="•"/>
            </a:pPr>
            <a:r>
              <a:rPr lang="en-GB" sz="600" dirty="0">
                <a:latin typeface="+mj-lt"/>
              </a:rPr>
              <a:t>Explain the formation of a waterfall (6)</a:t>
            </a:r>
          </a:p>
          <a:p>
            <a:pPr marL="285750" indent="-285750">
              <a:buFont typeface="Arial" panose="020B0604020202020204" pitchFamily="34" charset="0"/>
              <a:buChar char="•"/>
            </a:pPr>
            <a:r>
              <a:rPr lang="en-GB" sz="600" dirty="0">
                <a:latin typeface="+mj-lt"/>
              </a:rPr>
              <a:t>Explain why rivers deposit sediment on the inside bend of a meander (4)</a:t>
            </a:r>
          </a:p>
          <a:p>
            <a:pPr marL="285750" indent="-285750">
              <a:buFont typeface="Arial" panose="020B0604020202020204" pitchFamily="34" charset="0"/>
              <a:buChar char="•"/>
            </a:pPr>
            <a:r>
              <a:rPr lang="en-GB" sz="600" dirty="0">
                <a:latin typeface="+mj-lt"/>
              </a:rPr>
              <a:t>Give two factors that influence which method of transportation a rivers bed load is moved by (2)</a:t>
            </a:r>
          </a:p>
          <a:p>
            <a:pPr marL="285750" indent="-285750">
              <a:buFont typeface="Arial" panose="020B0604020202020204" pitchFamily="34" charset="0"/>
              <a:buChar char="•"/>
            </a:pPr>
            <a:r>
              <a:rPr lang="en-GB" sz="600" dirty="0">
                <a:latin typeface="+mj-lt"/>
              </a:rPr>
              <a:t>For a located coastal environment in the UK, explain the processes that have created the landforms specific to that environment (6)</a:t>
            </a:r>
          </a:p>
          <a:p>
            <a:pPr marL="285750" indent="-285750">
              <a:buFont typeface="Arial" panose="020B0604020202020204" pitchFamily="34" charset="0"/>
              <a:buChar char="•"/>
            </a:pPr>
            <a:r>
              <a:rPr lang="en-GB" sz="600" dirty="0">
                <a:latin typeface="+mj-lt"/>
              </a:rPr>
              <a:t>Explain how climate influences the rate of erosion in river landscapes (4)</a:t>
            </a:r>
          </a:p>
          <a:p>
            <a:pPr marL="285750" indent="-285750">
              <a:buFont typeface="Arial" panose="020B0604020202020204" pitchFamily="34" charset="0"/>
              <a:buChar char="•"/>
            </a:pPr>
            <a:r>
              <a:rPr lang="en-GB" sz="600" dirty="0">
                <a:latin typeface="+mj-lt"/>
                <a:cs typeface="Calibri Light" panose="020F0302020204030204" pitchFamily="34" charset="0"/>
              </a:rPr>
              <a:t>Explain how reduced infiltration in an area may result in flooding (4)</a:t>
            </a:r>
            <a:endParaRPr lang="en-GB" sz="600" dirty="0">
              <a:latin typeface="+mj-lt"/>
            </a:endParaRPr>
          </a:p>
          <a:p>
            <a:pPr marL="285750" indent="-285750">
              <a:buFont typeface="Arial" panose="020B0604020202020204" pitchFamily="34" charset="0"/>
              <a:buChar char="•"/>
            </a:pPr>
            <a:r>
              <a:rPr lang="en-GB" sz="600" dirty="0">
                <a:latin typeface="+mj-lt"/>
              </a:rPr>
              <a:t>Explain how the process of longshore drift effects the coastal landscape (6)</a:t>
            </a:r>
          </a:p>
          <a:p>
            <a:pPr marL="285750" indent="-285750">
              <a:buFont typeface="Arial" panose="020B0604020202020204" pitchFamily="34" charset="0"/>
              <a:buChar char="•"/>
            </a:pPr>
            <a:r>
              <a:rPr lang="en-GB" sz="600" dirty="0">
                <a:latin typeface="+mj-lt"/>
              </a:rPr>
              <a:t>Explain the impact on the rest of the drainage basin system of cutting down a large areas of trees (6)</a:t>
            </a:r>
          </a:p>
          <a:p>
            <a:pPr marL="285750" indent="-285750">
              <a:buFont typeface="Arial" panose="020B0604020202020204" pitchFamily="34" charset="0"/>
              <a:buChar char="•"/>
            </a:pPr>
            <a:r>
              <a:rPr lang="en-GB" sz="600" dirty="0">
                <a:latin typeface="+mj-lt"/>
              </a:rPr>
              <a:t>Evaluate the costs and benefits of a dam as a flood management strategy (8)</a:t>
            </a:r>
          </a:p>
          <a:p>
            <a:pPr marL="285750" indent="-285750">
              <a:buFont typeface="Arial" panose="020B0604020202020204" pitchFamily="34" charset="0"/>
              <a:buChar char="•"/>
            </a:pPr>
            <a:r>
              <a:rPr lang="en-GB" sz="600" dirty="0">
                <a:latin typeface="+mj-lt"/>
              </a:rPr>
              <a:t>List three factors which may affect flooding in the UK (3)</a:t>
            </a:r>
          </a:p>
          <a:p>
            <a:pPr marL="285750" indent="-285750">
              <a:buFont typeface="Arial" panose="020B0604020202020204" pitchFamily="34" charset="0"/>
              <a:buChar char="•"/>
            </a:pPr>
            <a:r>
              <a:rPr lang="en-GB" sz="600" dirty="0">
                <a:latin typeface="+mj-lt"/>
              </a:rPr>
              <a:t>Describe how porous rocks will influence the shape of a hydrograph (4)</a:t>
            </a:r>
          </a:p>
          <a:p>
            <a:pPr marL="285750" indent="-285750">
              <a:buFont typeface="Arial" panose="020B0604020202020204" pitchFamily="34" charset="0"/>
              <a:buChar char="•"/>
            </a:pPr>
            <a:r>
              <a:rPr lang="en-GB" sz="600" dirty="0">
                <a:latin typeface="+mj-lt"/>
              </a:rPr>
              <a:t>Evaluate the effectiveness of soft engineering as a strategy for managing UK floodplains in the future (8)</a:t>
            </a:r>
          </a:p>
          <a:p>
            <a:pPr marL="285750" indent="-285750">
              <a:buFont typeface="Arial" panose="020B0604020202020204" pitchFamily="34" charset="0"/>
              <a:buChar char="•"/>
            </a:pPr>
            <a:r>
              <a:rPr lang="en-GB" sz="600" dirty="0">
                <a:latin typeface="+mj-lt"/>
              </a:rPr>
              <a:t>Give one</a:t>
            </a:r>
            <a:r>
              <a:rPr lang="en-GB" sz="600" b="1" dirty="0">
                <a:latin typeface="+mj-lt"/>
              </a:rPr>
              <a:t> </a:t>
            </a:r>
            <a:r>
              <a:rPr lang="en-GB" sz="600" dirty="0">
                <a:latin typeface="+mj-lt"/>
              </a:rPr>
              <a:t>reason why some people do not want money spent on river flood management. [2] </a:t>
            </a:r>
          </a:p>
          <a:p>
            <a:pPr marL="285750" indent="-285750">
              <a:buFont typeface="Arial" panose="020B0604020202020204" pitchFamily="34" charset="0"/>
              <a:buChar char="•"/>
            </a:pPr>
            <a:r>
              <a:rPr lang="en-GB" sz="600" dirty="0">
                <a:latin typeface="+mj-lt"/>
                <a:cs typeface="Calibri Light" panose="020F0302020204030204" pitchFamily="34" charset="0"/>
              </a:rPr>
              <a:t>River Flooding is a natural phenomenon. ”To what extent do you consider this statement to be correct (8)</a:t>
            </a:r>
          </a:p>
          <a:p>
            <a:pPr marL="285750" indent="-285750">
              <a:buFont typeface="Arial" panose="020B0604020202020204" pitchFamily="34" charset="0"/>
              <a:buChar char="•"/>
            </a:pPr>
            <a:r>
              <a:rPr lang="en-GB" sz="600" dirty="0">
                <a:latin typeface="+mj-lt"/>
                <a:cs typeface="Calibri Light" panose="020F0302020204030204" pitchFamily="34" charset="0"/>
              </a:rPr>
              <a:t>Explain how a change in the hydrological cycle in an area may result in flooding (6)</a:t>
            </a:r>
          </a:p>
        </p:txBody>
      </p:sp>
      <p:pic>
        <p:nvPicPr>
          <p:cNvPr id="69" name="Picture 68" descr="A picture containing photo, standing, black, white&#10;&#10;Description automatically generated">
            <a:extLst>
              <a:ext uri="{FF2B5EF4-FFF2-40B4-BE49-F238E27FC236}">
                <a16:creationId xmlns:a16="http://schemas.microsoft.com/office/drawing/2014/main" id="{FFE97EB5-3F19-F64D-A30E-6FE990521966}"/>
              </a:ext>
            </a:extLst>
          </p:cNvPr>
          <p:cNvPicPr>
            <a:picLocks noChangeAspect="1"/>
          </p:cNvPicPr>
          <p:nvPr/>
        </p:nvPicPr>
        <p:blipFill>
          <a:blip r:embed="rId16"/>
          <a:stretch>
            <a:fillRect/>
          </a:stretch>
        </p:blipFill>
        <p:spPr>
          <a:xfrm>
            <a:off x="10395451" y="6352459"/>
            <a:ext cx="475811" cy="473524"/>
          </a:xfrm>
          <a:prstGeom prst="rect">
            <a:avLst/>
          </a:prstGeom>
        </p:spPr>
      </p:pic>
      <p:sp>
        <p:nvSpPr>
          <p:cNvPr id="70" name="TextBox 69">
            <a:extLst>
              <a:ext uri="{FF2B5EF4-FFF2-40B4-BE49-F238E27FC236}">
                <a16:creationId xmlns:a16="http://schemas.microsoft.com/office/drawing/2014/main" id="{9FE7A267-9868-B64C-8B58-6311B886DABA}"/>
              </a:ext>
            </a:extLst>
          </p:cNvPr>
          <p:cNvSpPr txBox="1"/>
          <p:nvPr/>
        </p:nvSpPr>
        <p:spPr>
          <a:xfrm>
            <a:off x="10841915" y="6404555"/>
            <a:ext cx="883575" cy="369332"/>
          </a:xfrm>
          <a:prstGeom prst="rect">
            <a:avLst/>
          </a:prstGeom>
          <a:noFill/>
        </p:spPr>
        <p:txBody>
          <a:bodyPr wrap="none" rtlCol="0">
            <a:spAutoFit/>
          </a:bodyPr>
          <a:lstStyle/>
          <a:p>
            <a:r>
              <a:rPr lang="en-GB" sz="600" dirty="0">
                <a:latin typeface="+mj-lt"/>
              </a:rPr>
              <a:t>Box = command word</a:t>
            </a:r>
          </a:p>
          <a:p>
            <a:r>
              <a:rPr lang="en-GB" sz="600" dirty="0">
                <a:latin typeface="+mj-lt"/>
              </a:rPr>
              <a:t>Underline = key words</a:t>
            </a:r>
          </a:p>
          <a:p>
            <a:r>
              <a:rPr lang="en-GB" sz="600" dirty="0">
                <a:latin typeface="+mj-lt"/>
              </a:rPr>
              <a:t>Glance =  back </a:t>
            </a:r>
          </a:p>
        </p:txBody>
      </p:sp>
    </p:spTree>
    <p:extLst>
      <p:ext uri="{BB962C8B-B14F-4D97-AF65-F5344CB8AC3E}">
        <p14:creationId xmlns:p14="http://schemas.microsoft.com/office/powerpoint/2010/main" val="855695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C7DC38EEB4F442BFCD89BA3CB01B1B" ma:contentTypeVersion="15" ma:contentTypeDescription="Create a new document." ma:contentTypeScope="" ma:versionID="7b06ba29cd4b558d025b428c01033d0a">
  <xsd:schema xmlns:xsd="http://www.w3.org/2001/XMLSchema" xmlns:xs="http://www.w3.org/2001/XMLSchema" xmlns:p="http://schemas.microsoft.com/office/2006/metadata/properties" xmlns:ns2="8d1a4dfc-7c92-4ef7-a204-733f46ca9a5e" xmlns:ns3="b89ee787-2145-421b-998b-a3f0c6ef3433" targetNamespace="http://schemas.microsoft.com/office/2006/metadata/properties" ma:root="true" ma:fieldsID="c3d4b81e3b5675509b8099bceb3c171c" ns2:_="" ns3:_="">
    <xsd:import namespace="8d1a4dfc-7c92-4ef7-a204-733f46ca9a5e"/>
    <xsd:import namespace="b89ee787-2145-421b-998b-a3f0c6ef3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element ref="ns2:Det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1a4dfc-7c92-4ef7-a204-733f46ca9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98eca7b-0660-4bf5-9a46-b31b4b7811f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etail" ma:index="21" nillable="true" ma:displayName="Detail" ma:format="Dropdown" ma:internalName="Det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ee787-2145-421b-998b-a3f0c6ef34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9234be6-b189-4dff-b69b-62541dd6cdc2}" ma:internalName="TaxCatchAll" ma:showField="CatchAllData" ma:web="b89ee787-2145-421b-998b-a3f0c6ef3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9ee787-2145-421b-998b-a3f0c6ef3433" xsi:nil="true"/>
    <lcf76f155ced4ddcb4097134ff3c332f xmlns="8d1a4dfc-7c92-4ef7-a204-733f46ca9a5e">
      <Terms xmlns="http://schemas.microsoft.com/office/infopath/2007/PartnerControls"/>
    </lcf76f155ced4ddcb4097134ff3c332f>
    <Detail xmlns="8d1a4dfc-7c92-4ef7-a204-733f46ca9a5e" xsi:nil="true"/>
  </documentManagement>
</p:properties>
</file>

<file path=customXml/itemProps1.xml><?xml version="1.0" encoding="utf-8"?>
<ds:datastoreItem xmlns:ds="http://schemas.openxmlformats.org/officeDocument/2006/customXml" ds:itemID="{9D5527F9-A779-4ABA-B88B-89E05C42E5F6}"/>
</file>

<file path=customXml/itemProps2.xml><?xml version="1.0" encoding="utf-8"?>
<ds:datastoreItem xmlns:ds="http://schemas.openxmlformats.org/officeDocument/2006/customXml" ds:itemID="{C794A4DB-FEBE-4B6B-974F-CF3A15C1B03E}"/>
</file>

<file path=customXml/itemProps3.xml><?xml version="1.0" encoding="utf-8"?>
<ds:datastoreItem xmlns:ds="http://schemas.openxmlformats.org/officeDocument/2006/customXml" ds:itemID="{86267E82-85E6-47AA-8FF6-F5325DEB300C}"/>
</file>

<file path=docProps/app.xml><?xml version="1.0" encoding="utf-8"?>
<Properties xmlns="http://schemas.openxmlformats.org/officeDocument/2006/extended-properties" xmlns:vt="http://schemas.openxmlformats.org/officeDocument/2006/docPropsVTypes">
  <TotalTime>389</TotalTime>
  <Words>3262</Words>
  <Application>Microsoft Office PowerPoint</Application>
  <PresentationFormat>Widescreen</PresentationFormat>
  <Paragraphs>334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Bell MT</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K.Powell</dc:creator>
  <cp:lastModifiedBy>Olivia Van den Bergh</cp:lastModifiedBy>
  <cp:revision>105</cp:revision>
  <cp:lastPrinted>2019-10-20T18:35:05Z</cp:lastPrinted>
  <dcterms:created xsi:type="dcterms:W3CDTF">2019-10-20T14:58:39Z</dcterms:created>
  <dcterms:modified xsi:type="dcterms:W3CDTF">2026-05-13T12:02:36Z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0x010100F7C7DC38EEB4F442BFCD89BA3CB01B1B</vt:lpwstr>
  </property>
</Properties>
</file>