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1.xml" ContentType="application/vnd.openxmlformats-officedocument.theme+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2F92"/>
    <a:srgbClr val="FFEBF9"/>
    <a:srgbClr val="FFFAEC"/>
    <a:srgbClr val="FF8AD8"/>
    <a:srgbClr val="FF2600"/>
    <a:srgbClr val="FF7E79"/>
    <a:srgbClr val="73FB79"/>
    <a:srgbClr val="9437FF"/>
    <a:srgbClr val="76D6FF"/>
    <a:srgbClr val="D883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5854"/>
    <p:restoredTop sz="94643"/>
  </p:normalViewPr>
  <p:slideViewPr>
    <p:cSldViewPr snapToGrid="0" snapToObjects="1">
      <p:cViewPr varScale="1">
        <p:scale>
          <a:sx n="88" d="100"/>
          <a:sy n="88" d="100"/>
        </p:scale>
        <p:origin x="192"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customXml" Target="../customXml/item1.xml"/><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10" Type="http://schemas.openxmlformats.org/officeDocument/2006/relationships/customXml" Target="../customXml/item3.xml"/><Relationship Id="rId4" Type="http://schemas.openxmlformats.org/officeDocument/2006/relationships/presProps" Target="presProps.xml"/><Relationship Id="rId9" Type="http://schemas.openxmlformats.org/officeDocument/2006/relationships/customXml" Target="../customXml/item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E3FF64-563D-044C-9F4C-D5880E5882C0}"/>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63480470-2105-B848-BBE1-91EB4BEC38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A12EBE01-2901-0043-ACC9-2D6B0B194E1E}"/>
              </a:ext>
            </a:extLst>
          </p:cNvPr>
          <p:cNvSpPr>
            <a:spLocks noGrp="1"/>
          </p:cNvSpPr>
          <p:nvPr>
            <p:ph type="dt" sz="half" idx="10"/>
          </p:nvPr>
        </p:nvSpPr>
        <p:spPr/>
        <p:txBody>
          <a:bodyPr/>
          <a:lstStyle/>
          <a:p>
            <a:fld id="{26567A49-FCDD-0C45-8FE3-2D2249114FF0}" type="datetimeFigureOut">
              <a:rPr lang="en-GB" smtClean="0"/>
              <a:t>13/05/2026</a:t>
            </a:fld>
            <a:endParaRPr lang="en-GB"/>
          </a:p>
        </p:txBody>
      </p:sp>
      <p:sp>
        <p:nvSpPr>
          <p:cNvPr id="5" name="Footer Placeholder 4">
            <a:extLst>
              <a:ext uri="{FF2B5EF4-FFF2-40B4-BE49-F238E27FC236}">
                <a16:creationId xmlns:a16="http://schemas.microsoft.com/office/drawing/2014/main" id="{17F2DA4B-FB7B-6443-BB55-1691A643F52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5619E8E-0CDE-5F4F-8C27-D18C32B13F49}"/>
              </a:ext>
            </a:extLst>
          </p:cNvPr>
          <p:cNvSpPr>
            <a:spLocks noGrp="1"/>
          </p:cNvSpPr>
          <p:nvPr>
            <p:ph type="sldNum" sz="quarter" idx="12"/>
          </p:nvPr>
        </p:nvSpPr>
        <p:spPr/>
        <p:txBody>
          <a:bodyPr/>
          <a:lstStyle/>
          <a:p>
            <a:fld id="{99B34439-986A-C041-8F75-B909D1698DE8}" type="slidenum">
              <a:rPr lang="en-GB" smtClean="0"/>
              <a:t>‹#›</a:t>
            </a:fld>
            <a:endParaRPr lang="en-GB"/>
          </a:p>
        </p:txBody>
      </p:sp>
    </p:spTree>
    <p:extLst>
      <p:ext uri="{BB962C8B-B14F-4D97-AF65-F5344CB8AC3E}">
        <p14:creationId xmlns:p14="http://schemas.microsoft.com/office/powerpoint/2010/main" val="36428571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C130C8-E81B-3E42-B25C-737844814203}"/>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C3FB8487-6BEA-6848-8667-5C92EA20F67E}"/>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F7C2A9A4-52FD-6442-AA8D-A71E0EAAB77E}"/>
              </a:ext>
            </a:extLst>
          </p:cNvPr>
          <p:cNvSpPr>
            <a:spLocks noGrp="1"/>
          </p:cNvSpPr>
          <p:nvPr>
            <p:ph type="dt" sz="half" idx="10"/>
          </p:nvPr>
        </p:nvSpPr>
        <p:spPr/>
        <p:txBody>
          <a:bodyPr/>
          <a:lstStyle/>
          <a:p>
            <a:fld id="{26567A49-FCDD-0C45-8FE3-2D2249114FF0}" type="datetimeFigureOut">
              <a:rPr lang="en-GB" smtClean="0"/>
              <a:t>13/05/2026</a:t>
            </a:fld>
            <a:endParaRPr lang="en-GB"/>
          </a:p>
        </p:txBody>
      </p:sp>
      <p:sp>
        <p:nvSpPr>
          <p:cNvPr id="5" name="Footer Placeholder 4">
            <a:extLst>
              <a:ext uri="{FF2B5EF4-FFF2-40B4-BE49-F238E27FC236}">
                <a16:creationId xmlns:a16="http://schemas.microsoft.com/office/drawing/2014/main" id="{CB60E413-035A-6542-81DC-F585FE0B6C2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98AF39F-C5B3-BA47-AFAC-49A9000F04AC}"/>
              </a:ext>
            </a:extLst>
          </p:cNvPr>
          <p:cNvSpPr>
            <a:spLocks noGrp="1"/>
          </p:cNvSpPr>
          <p:nvPr>
            <p:ph type="sldNum" sz="quarter" idx="12"/>
          </p:nvPr>
        </p:nvSpPr>
        <p:spPr/>
        <p:txBody>
          <a:bodyPr/>
          <a:lstStyle/>
          <a:p>
            <a:fld id="{99B34439-986A-C041-8F75-B909D1698DE8}" type="slidenum">
              <a:rPr lang="en-GB" smtClean="0"/>
              <a:t>‹#›</a:t>
            </a:fld>
            <a:endParaRPr lang="en-GB"/>
          </a:p>
        </p:txBody>
      </p:sp>
    </p:spTree>
    <p:extLst>
      <p:ext uri="{BB962C8B-B14F-4D97-AF65-F5344CB8AC3E}">
        <p14:creationId xmlns:p14="http://schemas.microsoft.com/office/powerpoint/2010/main" val="34021133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9C91B5B-E616-414C-955D-7E2EB784FA28}"/>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D8EEB6D9-5A47-D84C-8AC3-5BD00C92F7C4}"/>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72311FDA-3F2E-F54E-83DF-BC34B77FB505}"/>
              </a:ext>
            </a:extLst>
          </p:cNvPr>
          <p:cNvSpPr>
            <a:spLocks noGrp="1"/>
          </p:cNvSpPr>
          <p:nvPr>
            <p:ph type="dt" sz="half" idx="10"/>
          </p:nvPr>
        </p:nvSpPr>
        <p:spPr/>
        <p:txBody>
          <a:bodyPr/>
          <a:lstStyle/>
          <a:p>
            <a:fld id="{26567A49-FCDD-0C45-8FE3-2D2249114FF0}" type="datetimeFigureOut">
              <a:rPr lang="en-GB" smtClean="0"/>
              <a:t>13/05/2026</a:t>
            </a:fld>
            <a:endParaRPr lang="en-GB"/>
          </a:p>
        </p:txBody>
      </p:sp>
      <p:sp>
        <p:nvSpPr>
          <p:cNvPr id="5" name="Footer Placeholder 4">
            <a:extLst>
              <a:ext uri="{FF2B5EF4-FFF2-40B4-BE49-F238E27FC236}">
                <a16:creationId xmlns:a16="http://schemas.microsoft.com/office/drawing/2014/main" id="{BD1A3130-3B6E-D941-8B88-197AC996C49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5B84CFF-473F-914B-A296-07EE1D7BB2A3}"/>
              </a:ext>
            </a:extLst>
          </p:cNvPr>
          <p:cNvSpPr>
            <a:spLocks noGrp="1"/>
          </p:cNvSpPr>
          <p:nvPr>
            <p:ph type="sldNum" sz="quarter" idx="12"/>
          </p:nvPr>
        </p:nvSpPr>
        <p:spPr/>
        <p:txBody>
          <a:bodyPr/>
          <a:lstStyle/>
          <a:p>
            <a:fld id="{99B34439-986A-C041-8F75-B909D1698DE8}" type="slidenum">
              <a:rPr lang="en-GB" smtClean="0"/>
              <a:t>‹#›</a:t>
            </a:fld>
            <a:endParaRPr lang="en-GB"/>
          </a:p>
        </p:txBody>
      </p:sp>
    </p:spTree>
    <p:extLst>
      <p:ext uri="{BB962C8B-B14F-4D97-AF65-F5344CB8AC3E}">
        <p14:creationId xmlns:p14="http://schemas.microsoft.com/office/powerpoint/2010/main" val="40927063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8AB198-584A-1E47-8D45-603A1F0BA4F2}"/>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F546E68A-9E28-964D-8BC6-867375148684}"/>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4358B423-9995-984D-BD9D-EEC4CF7C5CE2}"/>
              </a:ext>
            </a:extLst>
          </p:cNvPr>
          <p:cNvSpPr>
            <a:spLocks noGrp="1"/>
          </p:cNvSpPr>
          <p:nvPr>
            <p:ph type="dt" sz="half" idx="10"/>
          </p:nvPr>
        </p:nvSpPr>
        <p:spPr/>
        <p:txBody>
          <a:bodyPr/>
          <a:lstStyle/>
          <a:p>
            <a:fld id="{26567A49-FCDD-0C45-8FE3-2D2249114FF0}" type="datetimeFigureOut">
              <a:rPr lang="en-GB" smtClean="0"/>
              <a:t>13/05/2026</a:t>
            </a:fld>
            <a:endParaRPr lang="en-GB"/>
          </a:p>
        </p:txBody>
      </p:sp>
      <p:sp>
        <p:nvSpPr>
          <p:cNvPr id="5" name="Footer Placeholder 4">
            <a:extLst>
              <a:ext uri="{FF2B5EF4-FFF2-40B4-BE49-F238E27FC236}">
                <a16:creationId xmlns:a16="http://schemas.microsoft.com/office/drawing/2014/main" id="{9AA4608B-F326-484A-BBDD-E54148166FB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1A20601-A9D4-8F4A-A2C1-40577A5F850A}"/>
              </a:ext>
            </a:extLst>
          </p:cNvPr>
          <p:cNvSpPr>
            <a:spLocks noGrp="1"/>
          </p:cNvSpPr>
          <p:nvPr>
            <p:ph type="sldNum" sz="quarter" idx="12"/>
          </p:nvPr>
        </p:nvSpPr>
        <p:spPr/>
        <p:txBody>
          <a:bodyPr/>
          <a:lstStyle/>
          <a:p>
            <a:fld id="{99B34439-986A-C041-8F75-B909D1698DE8}" type="slidenum">
              <a:rPr lang="en-GB" smtClean="0"/>
              <a:t>‹#›</a:t>
            </a:fld>
            <a:endParaRPr lang="en-GB"/>
          </a:p>
        </p:txBody>
      </p:sp>
    </p:spTree>
    <p:extLst>
      <p:ext uri="{BB962C8B-B14F-4D97-AF65-F5344CB8AC3E}">
        <p14:creationId xmlns:p14="http://schemas.microsoft.com/office/powerpoint/2010/main" val="26903103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7B7648-5505-2D4A-B4D8-A9F37C64FC52}"/>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D53DF757-2DEB-FD48-998E-E3AF251BAAF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2BFFDF31-B57B-6D4B-A500-453C55577EBD}"/>
              </a:ext>
            </a:extLst>
          </p:cNvPr>
          <p:cNvSpPr>
            <a:spLocks noGrp="1"/>
          </p:cNvSpPr>
          <p:nvPr>
            <p:ph type="dt" sz="half" idx="10"/>
          </p:nvPr>
        </p:nvSpPr>
        <p:spPr/>
        <p:txBody>
          <a:bodyPr/>
          <a:lstStyle/>
          <a:p>
            <a:fld id="{26567A49-FCDD-0C45-8FE3-2D2249114FF0}" type="datetimeFigureOut">
              <a:rPr lang="en-GB" smtClean="0"/>
              <a:t>13/05/2026</a:t>
            </a:fld>
            <a:endParaRPr lang="en-GB"/>
          </a:p>
        </p:txBody>
      </p:sp>
      <p:sp>
        <p:nvSpPr>
          <p:cNvPr id="5" name="Footer Placeholder 4">
            <a:extLst>
              <a:ext uri="{FF2B5EF4-FFF2-40B4-BE49-F238E27FC236}">
                <a16:creationId xmlns:a16="http://schemas.microsoft.com/office/drawing/2014/main" id="{875B6D08-66FD-624B-9E1B-F05D283491C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FBBCB2F-EA3E-6947-9B01-121414D06225}"/>
              </a:ext>
            </a:extLst>
          </p:cNvPr>
          <p:cNvSpPr>
            <a:spLocks noGrp="1"/>
          </p:cNvSpPr>
          <p:nvPr>
            <p:ph type="sldNum" sz="quarter" idx="12"/>
          </p:nvPr>
        </p:nvSpPr>
        <p:spPr/>
        <p:txBody>
          <a:bodyPr/>
          <a:lstStyle/>
          <a:p>
            <a:fld id="{99B34439-986A-C041-8F75-B909D1698DE8}" type="slidenum">
              <a:rPr lang="en-GB" smtClean="0"/>
              <a:t>‹#›</a:t>
            </a:fld>
            <a:endParaRPr lang="en-GB"/>
          </a:p>
        </p:txBody>
      </p:sp>
    </p:spTree>
    <p:extLst>
      <p:ext uri="{BB962C8B-B14F-4D97-AF65-F5344CB8AC3E}">
        <p14:creationId xmlns:p14="http://schemas.microsoft.com/office/powerpoint/2010/main" val="5117125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1C8BEB-22A6-9440-85B4-8E5F2B432DA7}"/>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B0970505-5DAC-274D-BC60-90F1484AB181}"/>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6316E7B0-6A64-C44E-9134-85A43BFEEE2A}"/>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B8DF3CDF-53AF-A34E-A44B-34F9923F383A}"/>
              </a:ext>
            </a:extLst>
          </p:cNvPr>
          <p:cNvSpPr>
            <a:spLocks noGrp="1"/>
          </p:cNvSpPr>
          <p:nvPr>
            <p:ph type="dt" sz="half" idx="10"/>
          </p:nvPr>
        </p:nvSpPr>
        <p:spPr/>
        <p:txBody>
          <a:bodyPr/>
          <a:lstStyle/>
          <a:p>
            <a:fld id="{26567A49-FCDD-0C45-8FE3-2D2249114FF0}" type="datetimeFigureOut">
              <a:rPr lang="en-GB" smtClean="0"/>
              <a:t>13/05/2026</a:t>
            </a:fld>
            <a:endParaRPr lang="en-GB"/>
          </a:p>
        </p:txBody>
      </p:sp>
      <p:sp>
        <p:nvSpPr>
          <p:cNvPr id="6" name="Footer Placeholder 5">
            <a:extLst>
              <a:ext uri="{FF2B5EF4-FFF2-40B4-BE49-F238E27FC236}">
                <a16:creationId xmlns:a16="http://schemas.microsoft.com/office/drawing/2014/main" id="{2AA0BB8B-7B78-1142-B8EE-D01D1E3FD81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88ABBEB-F0F1-B744-8A00-FD4775A747B4}"/>
              </a:ext>
            </a:extLst>
          </p:cNvPr>
          <p:cNvSpPr>
            <a:spLocks noGrp="1"/>
          </p:cNvSpPr>
          <p:nvPr>
            <p:ph type="sldNum" sz="quarter" idx="12"/>
          </p:nvPr>
        </p:nvSpPr>
        <p:spPr/>
        <p:txBody>
          <a:bodyPr/>
          <a:lstStyle/>
          <a:p>
            <a:fld id="{99B34439-986A-C041-8F75-B909D1698DE8}" type="slidenum">
              <a:rPr lang="en-GB" smtClean="0"/>
              <a:t>‹#›</a:t>
            </a:fld>
            <a:endParaRPr lang="en-GB"/>
          </a:p>
        </p:txBody>
      </p:sp>
    </p:spTree>
    <p:extLst>
      <p:ext uri="{BB962C8B-B14F-4D97-AF65-F5344CB8AC3E}">
        <p14:creationId xmlns:p14="http://schemas.microsoft.com/office/powerpoint/2010/main" val="37513931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D99A8C-B436-1147-BDCA-6792AA8041DE}"/>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A8D9C89D-87BC-EB44-AB44-ADCF6586A51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FB7EA184-6054-7D4B-BA5C-50A6B4520B5C}"/>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9A8080A1-AD23-3A4D-9A01-25BF67A5880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0CE4A42E-2D9C-8746-92DE-0E43BC3ACAF7}"/>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F466CE4C-A489-6E4D-BFF9-7909AABB6845}"/>
              </a:ext>
            </a:extLst>
          </p:cNvPr>
          <p:cNvSpPr>
            <a:spLocks noGrp="1"/>
          </p:cNvSpPr>
          <p:nvPr>
            <p:ph type="dt" sz="half" idx="10"/>
          </p:nvPr>
        </p:nvSpPr>
        <p:spPr/>
        <p:txBody>
          <a:bodyPr/>
          <a:lstStyle/>
          <a:p>
            <a:fld id="{26567A49-FCDD-0C45-8FE3-2D2249114FF0}" type="datetimeFigureOut">
              <a:rPr lang="en-GB" smtClean="0"/>
              <a:t>13/05/2026</a:t>
            </a:fld>
            <a:endParaRPr lang="en-GB"/>
          </a:p>
        </p:txBody>
      </p:sp>
      <p:sp>
        <p:nvSpPr>
          <p:cNvPr id="8" name="Footer Placeholder 7">
            <a:extLst>
              <a:ext uri="{FF2B5EF4-FFF2-40B4-BE49-F238E27FC236}">
                <a16:creationId xmlns:a16="http://schemas.microsoft.com/office/drawing/2014/main" id="{343F502A-9C1B-A54C-880B-25F8380B1387}"/>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8B2AAEE6-D9AA-A547-A0EB-8EB9CC9A2BEA}"/>
              </a:ext>
            </a:extLst>
          </p:cNvPr>
          <p:cNvSpPr>
            <a:spLocks noGrp="1"/>
          </p:cNvSpPr>
          <p:nvPr>
            <p:ph type="sldNum" sz="quarter" idx="12"/>
          </p:nvPr>
        </p:nvSpPr>
        <p:spPr/>
        <p:txBody>
          <a:bodyPr/>
          <a:lstStyle/>
          <a:p>
            <a:fld id="{99B34439-986A-C041-8F75-B909D1698DE8}" type="slidenum">
              <a:rPr lang="en-GB" smtClean="0"/>
              <a:t>‹#›</a:t>
            </a:fld>
            <a:endParaRPr lang="en-GB"/>
          </a:p>
        </p:txBody>
      </p:sp>
    </p:spTree>
    <p:extLst>
      <p:ext uri="{BB962C8B-B14F-4D97-AF65-F5344CB8AC3E}">
        <p14:creationId xmlns:p14="http://schemas.microsoft.com/office/powerpoint/2010/main" val="21491497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2CED22-2B4E-F040-AC1E-13427003539C}"/>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E8F7B513-E4C9-1549-9BE3-82CFE68C193F}"/>
              </a:ext>
            </a:extLst>
          </p:cNvPr>
          <p:cNvSpPr>
            <a:spLocks noGrp="1"/>
          </p:cNvSpPr>
          <p:nvPr>
            <p:ph type="dt" sz="half" idx="10"/>
          </p:nvPr>
        </p:nvSpPr>
        <p:spPr/>
        <p:txBody>
          <a:bodyPr/>
          <a:lstStyle/>
          <a:p>
            <a:fld id="{26567A49-FCDD-0C45-8FE3-2D2249114FF0}" type="datetimeFigureOut">
              <a:rPr lang="en-GB" smtClean="0"/>
              <a:t>13/05/2026</a:t>
            </a:fld>
            <a:endParaRPr lang="en-GB"/>
          </a:p>
        </p:txBody>
      </p:sp>
      <p:sp>
        <p:nvSpPr>
          <p:cNvPr id="4" name="Footer Placeholder 3">
            <a:extLst>
              <a:ext uri="{FF2B5EF4-FFF2-40B4-BE49-F238E27FC236}">
                <a16:creationId xmlns:a16="http://schemas.microsoft.com/office/drawing/2014/main" id="{E8ACA247-46F7-424D-9BF9-C60472A8C447}"/>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95A8D000-D118-ED4D-974B-7B3B1A8B64DE}"/>
              </a:ext>
            </a:extLst>
          </p:cNvPr>
          <p:cNvSpPr>
            <a:spLocks noGrp="1"/>
          </p:cNvSpPr>
          <p:nvPr>
            <p:ph type="sldNum" sz="quarter" idx="12"/>
          </p:nvPr>
        </p:nvSpPr>
        <p:spPr/>
        <p:txBody>
          <a:bodyPr/>
          <a:lstStyle/>
          <a:p>
            <a:fld id="{99B34439-986A-C041-8F75-B909D1698DE8}" type="slidenum">
              <a:rPr lang="en-GB" smtClean="0"/>
              <a:t>‹#›</a:t>
            </a:fld>
            <a:endParaRPr lang="en-GB"/>
          </a:p>
        </p:txBody>
      </p:sp>
    </p:spTree>
    <p:extLst>
      <p:ext uri="{BB962C8B-B14F-4D97-AF65-F5344CB8AC3E}">
        <p14:creationId xmlns:p14="http://schemas.microsoft.com/office/powerpoint/2010/main" val="6648425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8F5E9D6-CECA-E94C-ADC6-8E9724FB399C}"/>
              </a:ext>
            </a:extLst>
          </p:cNvPr>
          <p:cNvSpPr>
            <a:spLocks noGrp="1"/>
          </p:cNvSpPr>
          <p:nvPr>
            <p:ph type="dt" sz="half" idx="10"/>
          </p:nvPr>
        </p:nvSpPr>
        <p:spPr/>
        <p:txBody>
          <a:bodyPr/>
          <a:lstStyle/>
          <a:p>
            <a:fld id="{26567A49-FCDD-0C45-8FE3-2D2249114FF0}" type="datetimeFigureOut">
              <a:rPr lang="en-GB" smtClean="0"/>
              <a:t>13/05/2026</a:t>
            </a:fld>
            <a:endParaRPr lang="en-GB"/>
          </a:p>
        </p:txBody>
      </p:sp>
      <p:sp>
        <p:nvSpPr>
          <p:cNvPr id="3" name="Footer Placeholder 2">
            <a:extLst>
              <a:ext uri="{FF2B5EF4-FFF2-40B4-BE49-F238E27FC236}">
                <a16:creationId xmlns:a16="http://schemas.microsoft.com/office/drawing/2014/main" id="{79B71B94-91E9-0D4A-A45C-029C7DBF1D54}"/>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34C0EEC7-8A68-304F-991F-86615AAF68B8}"/>
              </a:ext>
            </a:extLst>
          </p:cNvPr>
          <p:cNvSpPr>
            <a:spLocks noGrp="1"/>
          </p:cNvSpPr>
          <p:nvPr>
            <p:ph type="sldNum" sz="quarter" idx="12"/>
          </p:nvPr>
        </p:nvSpPr>
        <p:spPr/>
        <p:txBody>
          <a:bodyPr/>
          <a:lstStyle/>
          <a:p>
            <a:fld id="{99B34439-986A-C041-8F75-B909D1698DE8}" type="slidenum">
              <a:rPr lang="en-GB" smtClean="0"/>
              <a:t>‹#›</a:t>
            </a:fld>
            <a:endParaRPr lang="en-GB"/>
          </a:p>
        </p:txBody>
      </p:sp>
    </p:spTree>
    <p:extLst>
      <p:ext uri="{BB962C8B-B14F-4D97-AF65-F5344CB8AC3E}">
        <p14:creationId xmlns:p14="http://schemas.microsoft.com/office/powerpoint/2010/main" val="2341904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5132F5-AB25-1840-B7CB-424FF8E0EC39}"/>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2142FE6A-E1FD-D04D-A48E-90DDC1AFBF9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45FE4035-75B9-5240-8383-E736B4B0BD9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F44CCFE6-6554-C44C-9801-DDE006920CD0}"/>
              </a:ext>
            </a:extLst>
          </p:cNvPr>
          <p:cNvSpPr>
            <a:spLocks noGrp="1"/>
          </p:cNvSpPr>
          <p:nvPr>
            <p:ph type="dt" sz="half" idx="10"/>
          </p:nvPr>
        </p:nvSpPr>
        <p:spPr/>
        <p:txBody>
          <a:bodyPr/>
          <a:lstStyle/>
          <a:p>
            <a:fld id="{26567A49-FCDD-0C45-8FE3-2D2249114FF0}" type="datetimeFigureOut">
              <a:rPr lang="en-GB" smtClean="0"/>
              <a:t>13/05/2026</a:t>
            </a:fld>
            <a:endParaRPr lang="en-GB"/>
          </a:p>
        </p:txBody>
      </p:sp>
      <p:sp>
        <p:nvSpPr>
          <p:cNvPr id="6" name="Footer Placeholder 5">
            <a:extLst>
              <a:ext uri="{FF2B5EF4-FFF2-40B4-BE49-F238E27FC236}">
                <a16:creationId xmlns:a16="http://schemas.microsoft.com/office/drawing/2014/main" id="{7B31BC9F-6886-D548-AEF1-ACD78D06D1D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BF4A03D-B222-F34B-8176-BF3099A8E89C}"/>
              </a:ext>
            </a:extLst>
          </p:cNvPr>
          <p:cNvSpPr>
            <a:spLocks noGrp="1"/>
          </p:cNvSpPr>
          <p:nvPr>
            <p:ph type="sldNum" sz="quarter" idx="12"/>
          </p:nvPr>
        </p:nvSpPr>
        <p:spPr/>
        <p:txBody>
          <a:bodyPr/>
          <a:lstStyle/>
          <a:p>
            <a:fld id="{99B34439-986A-C041-8F75-B909D1698DE8}" type="slidenum">
              <a:rPr lang="en-GB" smtClean="0"/>
              <a:t>‹#›</a:t>
            </a:fld>
            <a:endParaRPr lang="en-GB"/>
          </a:p>
        </p:txBody>
      </p:sp>
    </p:spTree>
    <p:extLst>
      <p:ext uri="{BB962C8B-B14F-4D97-AF65-F5344CB8AC3E}">
        <p14:creationId xmlns:p14="http://schemas.microsoft.com/office/powerpoint/2010/main" val="28217075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5F07FE-AE6F-8341-AC37-0C2BF7170ADC}"/>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F7F1F2D7-C151-C242-BAED-9FBBFB5BBC4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D405E25D-4E4E-0C4A-A239-D666144A759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E639E7D-DD1E-2B44-8379-86A2C4111CB7}"/>
              </a:ext>
            </a:extLst>
          </p:cNvPr>
          <p:cNvSpPr>
            <a:spLocks noGrp="1"/>
          </p:cNvSpPr>
          <p:nvPr>
            <p:ph type="dt" sz="half" idx="10"/>
          </p:nvPr>
        </p:nvSpPr>
        <p:spPr/>
        <p:txBody>
          <a:bodyPr/>
          <a:lstStyle/>
          <a:p>
            <a:fld id="{26567A49-FCDD-0C45-8FE3-2D2249114FF0}" type="datetimeFigureOut">
              <a:rPr lang="en-GB" smtClean="0"/>
              <a:t>13/05/2026</a:t>
            </a:fld>
            <a:endParaRPr lang="en-GB"/>
          </a:p>
        </p:txBody>
      </p:sp>
      <p:sp>
        <p:nvSpPr>
          <p:cNvPr id="6" name="Footer Placeholder 5">
            <a:extLst>
              <a:ext uri="{FF2B5EF4-FFF2-40B4-BE49-F238E27FC236}">
                <a16:creationId xmlns:a16="http://schemas.microsoft.com/office/drawing/2014/main" id="{A12F2589-00EA-C948-9B4E-EB415BB0F4F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337B10D-99B3-4C44-B111-40DB69BC684C}"/>
              </a:ext>
            </a:extLst>
          </p:cNvPr>
          <p:cNvSpPr>
            <a:spLocks noGrp="1"/>
          </p:cNvSpPr>
          <p:nvPr>
            <p:ph type="sldNum" sz="quarter" idx="12"/>
          </p:nvPr>
        </p:nvSpPr>
        <p:spPr/>
        <p:txBody>
          <a:bodyPr/>
          <a:lstStyle/>
          <a:p>
            <a:fld id="{99B34439-986A-C041-8F75-B909D1698DE8}" type="slidenum">
              <a:rPr lang="en-GB" smtClean="0"/>
              <a:t>‹#›</a:t>
            </a:fld>
            <a:endParaRPr lang="en-GB"/>
          </a:p>
        </p:txBody>
      </p:sp>
    </p:spTree>
    <p:extLst>
      <p:ext uri="{BB962C8B-B14F-4D97-AF65-F5344CB8AC3E}">
        <p14:creationId xmlns:p14="http://schemas.microsoft.com/office/powerpoint/2010/main" val="291454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88AC005-E38A-6B41-BBD4-2A75CC37101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F49A4494-F64E-BC47-9E24-019246AFC44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97CDDB95-AAFB-E143-866C-5AD6C41A27F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6567A49-FCDD-0C45-8FE3-2D2249114FF0}" type="datetimeFigureOut">
              <a:rPr lang="en-GB" smtClean="0"/>
              <a:t>13/05/2026</a:t>
            </a:fld>
            <a:endParaRPr lang="en-GB"/>
          </a:p>
        </p:txBody>
      </p:sp>
      <p:sp>
        <p:nvSpPr>
          <p:cNvPr id="5" name="Footer Placeholder 4">
            <a:extLst>
              <a:ext uri="{FF2B5EF4-FFF2-40B4-BE49-F238E27FC236}">
                <a16:creationId xmlns:a16="http://schemas.microsoft.com/office/drawing/2014/main" id="{F4064418-A21F-774D-B124-D1944DDD8AE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73AF4DC9-F3A3-264A-AE0B-93E44E3BF18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9B34439-986A-C041-8F75-B909D1698DE8}" type="slidenum">
              <a:rPr lang="en-GB" smtClean="0"/>
              <a:t>‹#›</a:t>
            </a:fld>
            <a:endParaRPr lang="en-GB"/>
          </a:p>
        </p:txBody>
      </p:sp>
    </p:spTree>
    <p:extLst>
      <p:ext uri="{BB962C8B-B14F-4D97-AF65-F5344CB8AC3E}">
        <p14:creationId xmlns:p14="http://schemas.microsoft.com/office/powerpoint/2010/main" val="3575427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svg"/><Relationship Id="rId18" Type="http://schemas.openxmlformats.org/officeDocument/2006/relationships/image" Target="../media/image17.tiff"/><Relationship Id="rId3" Type="http://schemas.openxmlformats.org/officeDocument/2006/relationships/image" Target="../media/image2.png"/><Relationship Id="rId7" Type="http://schemas.openxmlformats.org/officeDocument/2006/relationships/image" Target="../media/image6.svg"/><Relationship Id="rId12" Type="http://schemas.openxmlformats.org/officeDocument/2006/relationships/image" Target="../media/image11.png"/><Relationship Id="rId17" Type="http://schemas.openxmlformats.org/officeDocument/2006/relationships/image" Target="../media/image16.tiff"/><Relationship Id="rId2" Type="http://schemas.openxmlformats.org/officeDocument/2006/relationships/image" Target="../media/image1.gif"/><Relationship Id="rId16" Type="http://schemas.openxmlformats.org/officeDocument/2006/relationships/image" Target="../media/image15.tiff"/><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svg"/><Relationship Id="rId15" Type="http://schemas.openxmlformats.org/officeDocument/2006/relationships/image" Target="../media/image14.png"/><Relationship Id="rId10" Type="http://schemas.openxmlformats.org/officeDocument/2006/relationships/image" Target="../media/image9.png"/><Relationship Id="rId19" Type="http://schemas.openxmlformats.org/officeDocument/2006/relationships/image" Target="../media/image18.png"/><Relationship Id="rId4" Type="http://schemas.openxmlformats.org/officeDocument/2006/relationships/image" Target="../media/image3.png"/><Relationship Id="rId9" Type="http://schemas.openxmlformats.org/officeDocument/2006/relationships/image" Target="../media/image8.svg"/><Relationship Id="rId14" Type="http://schemas.openxmlformats.org/officeDocument/2006/relationships/image" Target="../media/image13.png"/></Relationships>
</file>

<file path=ppt/slides/_rels/slide2.xml.rels><?xml version="1.0" encoding="UTF-8" standalone="yes"?>
<Relationships xmlns="http://schemas.openxmlformats.org/package/2006/relationships"><Relationship Id="rId8" Type="http://schemas.openxmlformats.org/officeDocument/2006/relationships/image" Target="../media/image25.svg"/><Relationship Id="rId13" Type="http://schemas.openxmlformats.org/officeDocument/2006/relationships/image" Target="../media/image30.png"/><Relationship Id="rId3" Type="http://schemas.openxmlformats.org/officeDocument/2006/relationships/image" Target="../media/image20.png"/><Relationship Id="rId7" Type="http://schemas.openxmlformats.org/officeDocument/2006/relationships/image" Target="../media/image24.png"/><Relationship Id="rId12" Type="http://schemas.openxmlformats.org/officeDocument/2006/relationships/image" Target="../media/image29.svg"/><Relationship Id="rId2" Type="http://schemas.openxmlformats.org/officeDocument/2006/relationships/image" Target="../media/image19.png"/><Relationship Id="rId16" Type="http://schemas.openxmlformats.org/officeDocument/2006/relationships/image" Target="../media/image33.svg"/><Relationship Id="rId1" Type="http://schemas.openxmlformats.org/officeDocument/2006/relationships/slideLayout" Target="../slideLayouts/slideLayout7.xml"/><Relationship Id="rId6" Type="http://schemas.openxmlformats.org/officeDocument/2006/relationships/image" Target="../media/image23.svg"/><Relationship Id="rId11" Type="http://schemas.openxmlformats.org/officeDocument/2006/relationships/image" Target="../media/image28.png"/><Relationship Id="rId5" Type="http://schemas.openxmlformats.org/officeDocument/2006/relationships/image" Target="../media/image22.png"/><Relationship Id="rId15" Type="http://schemas.openxmlformats.org/officeDocument/2006/relationships/image" Target="../media/image32.png"/><Relationship Id="rId10" Type="http://schemas.openxmlformats.org/officeDocument/2006/relationships/image" Target="../media/image27.svg"/><Relationship Id="rId4" Type="http://schemas.openxmlformats.org/officeDocument/2006/relationships/image" Target="../media/image21.tiff"/><Relationship Id="rId9" Type="http://schemas.openxmlformats.org/officeDocument/2006/relationships/image" Target="../media/image26.png"/><Relationship Id="rId14" Type="http://schemas.openxmlformats.org/officeDocument/2006/relationships/image" Target="../media/image31.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 name="Picture 2" descr="Image result for uk population distribution">
            <a:extLst>
              <a:ext uri="{FF2B5EF4-FFF2-40B4-BE49-F238E27FC236}">
                <a16:creationId xmlns:a16="http://schemas.microsoft.com/office/drawing/2014/main" id="{A3BD8E7B-CC20-5A4D-85BA-DCAACC2CC989}"/>
              </a:ext>
            </a:extLst>
          </p:cNvPr>
          <p:cNvPicPr>
            <a:picLocks noChangeAspect="1" noChangeArrowheads="1"/>
          </p:cNvPicPr>
          <p:nvPr/>
        </p:nvPicPr>
        <p:blipFill>
          <a:blip r:embed="rId2"/>
          <a:srcRect/>
          <a:stretch>
            <a:fillRect/>
          </a:stretch>
        </p:blipFill>
        <p:spPr bwMode="auto">
          <a:xfrm>
            <a:off x="2955931" y="480872"/>
            <a:ext cx="828063" cy="954968"/>
          </a:xfrm>
          <a:prstGeom prst="rect">
            <a:avLst/>
          </a:prstGeom>
          <a:noFill/>
        </p:spPr>
      </p:pic>
      <p:sp>
        <p:nvSpPr>
          <p:cNvPr id="46" name="TextBox 45">
            <a:extLst>
              <a:ext uri="{FF2B5EF4-FFF2-40B4-BE49-F238E27FC236}">
                <a16:creationId xmlns:a16="http://schemas.microsoft.com/office/drawing/2014/main" id="{1F8E6EF8-1E83-964F-8924-91DA9F4F6950}"/>
              </a:ext>
            </a:extLst>
          </p:cNvPr>
          <p:cNvSpPr txBox="1"/>
          <p:nvPr/>
        </p:nvSpPr>
        <p:spPr>
          <a:xfrm>
            <a:off x="3856079" y="5041863"/>
            <a:ext cx="3989897" cy="584775"/>
          </a:xfrm>
          <a:prstGeom prst="rect">
            <a:avLst/>
          </a:prstGeom>
          <a:noFill/>
          <a:ln>
            <a:solidFill>
              <a:srgbClr val="FF2F92"/>
            </a:solidFill>
          </a:ln>
        </p:spPr>
        <p:txBody>
          <a:bodyPr wrap="square" rtlCol="0">
            <a:spAutoFit/>
          </a:bodyPr>
          <a:lstStyle/>
          <a:p>
            <a:pPr algn="ctr"/>
            <a:r>
              <a:rPr lang="en-GB" b="1" dirty="0">
                <a:solidFill>
                  <a:srgbClr val="FF2F92"/>
                </a:solidFill>
                <a:latin typeface="+mj-lt"/>
              </a:rPr>
              <a:t>RURAL-URBAN LINKS	</a:t>
            </a:r>
          </a:p>
          <a:p>
            <a:pPr algn="ctr"/>
            <a:r>
              <a:rPr lang="en-GB" sz="1400" b="1" dirty="0">
                <a:solidFill>
                  <a:srgbClr val="FF2F92"/>
                </a:solidFill>
                <a:latin typeface="+mj-lt"/>
              </a:rPr>
              <a:t>	</a:t>
            </a:r>
          </a:p>
        </p:txBody>
      </p:sp>
      <p:sp>
        <p:nvSpPr>
          <p:cNvPr id="3" name="Rectangle 2">
            <a:extLst>
              <a:ext uri="{FF2B5EF4-FFF2-40B4-BE49-F238E27FC236}">
                <a16:creationId xmlns:a16="http://schemas.microsoft.com/office/drawing/2014/main" id="{35CC9ED3-4F1E-AF47-91D7-D40FC819B75A}"/>
              </a:ext>
            </a:extLst>
          </p:cNvPr>
          <p:cNvSpPr/>
          <p:nvPr/>
        </p:nvSpPr>
        <p:spPr>
          <a:xfrm>
            <a:off x="20363" y="266002"/>
            <a:ext cx="3373743" cy="584775"/>
          </a:xfrm>
          <a:prstGeom prst="rect">
            <a:avLst/>
          </a:prstGeom>
        </p:spPr>
        <p:txBody>
          <a:bodyPr wrap="square">
            <a:spAutoFit/>
          </a:bodyPr>
          <a:lstStyle/>
          <a:p>
            <a:r>
              <a:rPr lang="en-GB" sz="800" b="1" dirty="0">
                <a:latin typeface="+mj-lt"/>
              </a:rPr>
              <a:t>Population Density </a:t>
            </a:r>
            <a:r>
              <a:rPr lang="en-GB" sz="800" dirty="0">
                <a:latin typeface="+mj-lt"/>
              </a:rPr>
              <a:t>is the amount of people that live in a certain space. </a:t>
            </a:r>
          </a:p>
          <a:p>
            <a:r>
              <a:rPr lang="en-GB" sz="800" dirty="0">
                <a:latin typeface="+mj-lt"/>
              </a:rPr>
              <a:t>8 out of 10 people live in urban areas.</a:t>
            </a:r>
          </a:p>
          <a:p>
            <a:r>
              <a:rPr lang="en-GB" sz="800" b="1" dirty="0">
                <a:latin typeface="+mj-lt"/>
              </a:rPr>
              <a:t>Population Distribution </a:t>
            </a:r>
            <a:r>
              <a:rPr lang="en-GB" sz="800" dirty="0">
                <a:latin typeface="+mj-lt"/>
              </a:rPr>
              <a:t>– How the people are spread out</a:t>
            </a:r>
          </a:p>
          <a:p>
            <a:r>
              <a:rPr lang="en-GB" sz="800" dirty="0">
                <a:latin typeface="+mj-lt"/>
              </a:rPr>
              <a:t>This can be even or uneven.</a:t>
            </a:r>
          </a:p>
        </p:txBody>
      </p:sp>
      <p:sp>
        <p:nvSpPr>
          <p:cNvPr id="9" name="TextBox 8">
            <a:extLst>
              <a:ext uri="{FF2B5EF4-FFF2-40B4-BE49-F238E27FC236}">
                <a16:creationId xmlns:a16="http://schemas.microsoft.com/office/drawing/2014/main" id="{329ADCA5-6242-CD45-BA91-01CEF686294F}"/>
              </a:ext>
            </a:extLst>
          </p:cNvPr>
          <p:cNvSpPr txBox="1"/>
          <p:nvPr/>
        </p:nvSpPr>
        <p:spPr>
          <a:xfrm>
            <a:off x="37460" y="37078"/>
            <a:ext cx="3339548" cy="215444"/>
          </a:xfrm>
          <a:prstGeom prst="rect">
            <a:avLst/>
          </a:prstGeom>
          <a:noFill/>
        </p:spPr>
        <p:txBody>
          <a:bodyPr wrap="square" rtlCol="0">
            <a:spAutoFit/>
          </a:bodyPr>
          <a:lstStyle/>
          <a:p>
            <a:pPr algn="ctr"/>
            <a:r>
              <a:rPr lang="en-GB" sz="800" b="1" dirty="0">
                <a:latin typeface="+mj-lt"/>
              </a:rPr>
              <a:t>Population in the UK: </a:t>
            </a:r>
          </a:p>
        </p:txBody>
      </p:sp>
      <p:pic>
        <p:nvPicPr>
          <p:cNvPr id="62" name="Picture 61" descr="Population by age was broadly similar for males and females in both 2005 and 2015. At older ages women begin to outnumber men">
            <a:extLst>
              <a:ext uri="{FF2B5EF4-FFF2-40B4-BE49-F238E27FC236}">
                <a16:creationId xmlns:a16="http://schemas.microsoft.com/office/drawing/2014/main" id="{3C8AB18E-26D2-F448-8EF4-72475AF803F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89886" y="1123272"/>
            <a:ext cx="753851" cy="622169"/>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id="{37AD7067-1A18-A248-81BA-1E2F562F3E16}"/>
              </a:ext>
            </a:extLst>
          </p:cNvPr>
          <p:cNvSpPr/>
          <p:nvPr/>
        </p:nvSpPr>
        <p:spPr>
          <a:xfrm>
            <a:off x="0" y="763615"/>
            <a:ext cx="3394106" cy="461665"/>
          </a:xfrm>
          <a:prstGeom prst="rect">
            <a:avLst/>
          </a:prstGeom>
        </p:spPr>
        <p:txBody>
          <a:bodyPr wrap="square">
            <a:spAutoFit/>
          </a:bodyPr>
          <a:lstStyle/>
          <a:p>
            <a:r>
              <a:rPr lang="en-GB" sz="800" dirty="0">
                <a:latin typeface="+mj-lt"/>
              </a:rPr>
              <a:t>Since 1964 the population of the UK has grown by over 10 million. The population is now around 65 million and is slowly increasing.</a:t>
            </a:r>
          </a:p>
          <a:p>
            <a:endParaRPr lang="en-GB" sz="800" dirty="0">
              <a:latin typeface="+mj-lt"/>
            </a:endParaRPr>
          </a:p>
        </p:txBody>
      </p:sp>
      <p:sp>
        <p:nvSpPr>
          <p:cNvPr id="17" name="TextBox 16">
            <a:extLst>
              <a:ext uri="{FF2B5EF4-FFF2-40B4-BE49-F238E27FC236}">
                <a16:creationId xmlns:a16="http://schemas.microsoft.com/office/drawing/2014/main" id="{91A31761-119E-FC49-9B28-40D2D3757EA2}"/>
              </a:ext>
            </a:extLst>
          </p:cNvPr>
          <p:cNvSpPr txBox="1"/>
          <p:nvPr/>
        </p:nvSpPr>
        <p:spPr>
          <a:xfrm>
            <a:off x="184657" y="1328118"/>
            <a:ext cx="1729097" cy="215444"/>
          </a:xfrm>
          <a:prstGeom prst="rect">
            <a:avLst/>
          </a:prstGeom>
          <a:noFill/>
        </p:spPr>
        <p:txBody>
          <a:bodyPr wrap="square" rtlCol="0">
            <a:spAutoFit/>
          </a:bodyPr>
          <a:lstStyle/>
          <a:p>
            <a:r>
              <a:rPr lang="en-GB" sz="800" dirty="0">
                <a:latin typeface="+mj-lt"/>
                <a:cs typeface="Calibri Light" panose="020F0302020204030204" pitchFamily="34" charset="0"/>
              </a:rPr>
              <a:t>Reproductive years (15-44)</a:t>
            </a:r>
          </a:p>
        </p:txBody>
      </p:sp>
      <p:sp>
        <p:nvSpPr>
          <p:cNvPr id="18" name="TextBox 17">
            <a:extLst>
              <a:ext uri="{FF2B5EF4-FFF2-40B4-BE49-F238E27FC236}">
                <a16:creationId xmlns:a16="http://schemas.microsoft.com/office/drawing/2014/main" id="{DD1B5B00-3FBE-AF4A-B1D3-E9D9E722BC84}"/>
              </a:ext>
            </a:extLst>
          </p:cNvPr>
          <p:cNvSpPr txBox="1"/>
          <p:nvPr/>
        </p:nvSpPr>
        <p:spPr>
          <a:xfrm>
            <a:off x="214111" y="1575058"/>
            <a:ext cx="1890573" cy="215444"/>
          </a:xfrm>
          <a:prstGeom prst="rect">
            <a:avLst/>
          </a:prstGeom>
          <a:noFill/>
        </p:spPr>
        <p:txBody>
          <a:bodyPr wrap="square" rtlCol="0">
            <a:spAutoFit/>
          </a:bodyPr>
          <a:lstStyle/>
          <a:p>
            <a:r>
              <a:rPr lang="en-GB" sz="800" dirty="0">
                <a:latin typeface="+mj-lt"/>
                <a:cs typeface="Calibri Light" panose="020F0302020204030204" pitchFamily="34" charset="0"/>
              </a:rPr>
              <a:t>Pre-reproductive years (0-14)</a:t>
            </a:r>
          </a:p>
        </p:txBody>
      </p:sp>
      <p:sp>
        <p:nvSpPr>
          <p:cNvPr id="19" name="TextBox 18">
            <a:extLst>
              <a:ext uri="{FF2B5EF4-FFF2-40B4-BE49-F238E27FC236}">
                <a16:creationId xmlns:a16="http://schemas.microsoft.com/office/drawing/2014/main" id="{E1E3B0EE-0ED4-0942-9C55-31567756F9C3}"/>
              </a:ext>
            </a:extLst>
          </p:cNvPr>
          <p:cNvSpPr txBox="1"/>
          <p:nvPr/>
        </p:nvSpPr>
        <p:spPr>
          <a:xfrm>
            <a:off x="184657" y="1117558"/>
            <a:ext cx="1949482" cy="215444"/>
          </a:xfrm>
          <a:prstGeom prst="rect">
            <a:avLst/>
          </a:prstGeom>
          <a:noFill/>
        </p:spPr>
        <p:txBody>
          <a:bodyPr wrap="square" rtlCol="0">
            <a:spAutoFit/>
          </a:bodyPr>
          <a:lstStyle/>
          <a:p>
            <a:r>
              <a:rPr lang="en-GB" sz="800" dirty="0">
                <a:latin typeface="+mj-lt"/>
                <a:cs typeface="Calibri Light" panose="020F0302020204030204" pitchFamily="34" charset="0"/>
              </a:rPr>
              <a:t>Post reproductive years (44-85+)</a:t>
            </a:r>
          </a:p>
        </p:txBody>
      </p:sp>
      <p:pic>
        <p:nvPicPr>
          <p:cNvPr id="20" name="Graphic 18" descr="Person with Cane">
            <a:extLst>
              <a:ext uri="{FF2B5EF4-FFF2-40B4-BE49-F238E27FC236}">
                <a16:creationId xmlns:a16="http://schemas.microsoft.com/office/drawing/2014/main" id="{778A3C4F-ED8E-2944-808C-E330D082C166}"/>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7460" y="1082913"/>
            <a:ext cx="197279" cy="197279"/>
          </a:xfrm>
          <a:prstGeom prst="rect">
            <a:avLst/>
          </a:prstGeom>
        </p:spPr>
      </p:pic>
      <p:pic>
        <p:nvPicPr>
          <p:cNvPr id="21" name="Graphic 20" descr="Baby">
            <a:extLst>
              <a:ext uri="{FF2B5EF4-FFF2-40B4-BE49-F238E27FC236}">
                <a16:creationId xmlns:a16="http://schemas.microsoft.com/office/drawing/2014/main" id="{AAB6D260-BD61-6243-A0BC-1EEC9F6AD156}"/>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37460" y="1580608"/>
            <a:ext cx="215444" cy="215444"/>
          </a:xfrm>
          <a:prstGeom prst="rect">
            <a:avLst/>
          </a:prstGeom>
        </p:spPr>
      </p:pic>
      <p:pic>
        <p:nvPicPr>
          <p:cNvPr id="22" name="Graphic 22" descr="Man and Woman">
            <a:extLst>
              <a:ext uri="{FF2B5EF4-FFF2-40B4-BE49-F238E27FC236}">
                <a16:creationId xmlns:a16="http://schemas.microsoft.com/office/drawing/2014/main" id="{45638C8D-991C-C24D-B868-886CE9946128}"/>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37460" y="1333002"/>
            <a:ext cx="181433" cy="181433"/>
          </a:xfrm>
          <a:prstGeom prst="rect">
            <a:avLst/>
          </a:prstGeom>
        </p:spPr>
      </p:pic>
      <p:sp>
        <p:nvSpPr>
          <p:cNvPr id="24" name="Content Placeholder 2">
            <a:extLst>
              <a:ext uri="{FF2B5EF4-FFF2-40B4-BE49-F238E27FC236}">
                <a16:creationId xmlns:a16="http://schemas.microsoft.com/office/drawing/2014/main" id="{0C5CD126-EB83-D349-B62A-2F44617A71D8}"/>
              </a:ext>
            </a:extLst>
          </p:cNvPr>
          <p:cNvSpPr txBox="1">
            <a:spLocks/>
          </p:cNvSpPr>
          <p:nvPr/>
        </p:nvSpPr>
        <p:spPr>
          <a:xfrm>
            <a:off x="3856383" y="0"/>
            <a:ext cx="1110577" cy="4050596"/>
          </a:xfrm>
          <a:prstGeom prst="rect">
            <a:avLst/>
          </a:prstGeom>
          <a:ln>
            <a:solidFill>
              <a:srgbClr val="FF2F92"/>
            </a:solidFill>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sz="800" b="1" dirty="0">
                <a:latin typeface="+mj-lt"/>
              </a:rPr>
              <a:t>Types of Rural Environments: </a:t>
            </a:r>
          </a:p>
          <a:p>
            <a:r>
              <a:rPr lang="en-GB" sz="800" dirty="0">
                <a:solidFill>
                  <a:schemeClr val="accent6">
                    <a:lumMod val="50000"/>
                  </a:schemeClr>
                </a:solidFill>
                <a:latin typeface="+mj-lt"/>
              </a:rPr>
              <a:t>Deep Green = Remote, isolated places with poor road networks. They have lots of open space and very sparse populations. </a:t>
            </a:r>
          </a:p>
          <a:p>
            <a:r>
              <a:rPr lang="en-GB" sz="800" dirty="0">
                <a:solidFill>
                  <a:schemeClr val="accent2"/>
                </a:solidFill>
                <a:latin typeface="+mj-lt"/>
              </a:rPr>
              <a:t>Rapid Change = Less densely populated areas and include some larger towns. Many people living here are commuters who work in urban environments. </a:t>
            </a:r>
          </a:p>
          <a:p>
            <a:r>
              <a:rPr lang="en-GB" sz="800" dirty="0">
                <a:solidFill>
                  <a:srgbClr val="FF8AD8"/>
                </a:solidFill>
                <a:latin typeface="+mj-lt"/>
              </a:rPr>
              <a:t>Leisure and amenity = Some of the UK’s most beautiful scenery and National Parks are located here. They are in remote parts of the UK. </a:t>
            </a:r>
          </a:p>
          <a:p>
            <a:r>
              <a:rPr lang="en-GB" sz="800" dirty="0">
                <a:solidFill>
                  <a:srgbClr val="00B0F0"/>
                </a:solidFill>
                <a:latin typeface="+mj-lt"/>
              </a:rPr>
              <a:t>Coastal retirement = The population of these seaside towns include significant proportion of people who moved here when they retired. </a:t>
            </a:r>
          </a:p>
        </p:txBody>
      </p:sp>
      <p:sp>
        <p:nvSpPr>
          <p:cNvPr id="5" name="Rectangle 4">
            <a:extLst>
              <a:ext uri="{FF2B5EF4-FFF2-40B4-BE49-F238E27FC236}">
                <a16:creationId xmlns:a16="http://schemas.microsoft.com/office/drawing/2014/main" id="{C77F97C9-9D1A-2B44-865F-AA13220A84AB}"/>
              </a:ext>
            </a:extLst>
          </p:cNvPr>
          <p:cNvSpPr/>
          <p:nvPr/>
        </p:nvSpPr>
        <p:spPr>
          <a:xfrm>
            <a:off x="0" y="0"/>
            <a:ext cx="3856383" cy="1921565"/>
          </a:xfrm>
          <a:prstGeom prst="rect">
            <a:avLst/>
          </a:prstGeom>
          <a:noFill/>
          <a:ln>
            <a:solidFill>
              <a:srgbClr val="FF2F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8719FBAB-FAC1-C141-A963-FB83F2B3AC1B}"/>
              </a:ext>
            </a:extLst>
          </p:cNvPr>
          <p:cNvSpPr/>
          <p:nvPr/>
        </p:nvSpPr>
        <p:spPr>
          <a:xfrm>
            <a:off x="0" y="2085015"/>
            <a:ext cx="1789886" cy="954107"/>
          </a:xfrm>
          <a:prstGeom prst="rect">
            <a:avLst/>
          </a:prstGeom>
        </p:spPr>
        <p:txBody>
          <a:bodyPr wrap="square">
            <a:spAutoFit/>
          </a:bodyPr>
          <a:lstStyle/>
          <a:p>
            <a:r>
              <a:rPr lang="en-GB" sz="800" dirty="0">
                <a:latin typeface="+mj-lt"/>
                <a:cs typeface="Calibri Light" panose="020F0302020204030204" pitchFamily="34" charset="0"/>
              </a:rPr>
              <a:t>‘A process where an increasing proportion of the population lives in towns and cities resulting in their growth.’</a:t>
            </a:r>
          </a:p>
          <a:p>
            <a:pPr marL="171450" indent="-171450">
              <a:buFont typeface="Arial" panose="020B0604020202020204" pitchFamily="34" charset="0"/>
              <a:buChar char="•"/>
            </a:pPr>
            <a:r>
              <a:rPr lang="en-GB" sz="800" dirty="0">
                <a:latin typeface="+mj-lt"/>
                <a:cs typeface="Calibri Light" panose="020F0302020204030204" pitchFamily="34" charset="0"/>
              </a:rPr>
              <a:t>Natural Increase</a:t>
            </a:r>
          </a:p>
          <a:p>
            <a:pPr marL="171450" indent="-171450">
              <a:buFont typeface="Arial" panose="020B0604020202020204" pitchFamily="34" charset="0"/>
              <a:buChar char="•"/>
            </a:pPr>
            <a:r>
              <a:rPr lang="en-GB" sz="800" dirty="0">
                <a:latin typeface="+mj-lt"/>
                <a:cs typeface="Calibri Light" panose="020F0302020204030204" pitchFamily="34" charset="0"/>
              </a:rPr>
              <a:t>Rural to Urban migration</a:t>
            </a:r>
          </a:p>
          <a:p>
            <a:pPr marL="171450" indent="-171450" algn="ctr">
              <a:buFont typeface="Arial" panose="020B0604020202020204" pitchFamily="34" charset="0"/>
              <a:buChar char="•"/>
            </a:pPr>
            <a:endParaRPr lang="en-GB" sz="800" dirty="0">
              <a:latin typeface="+mj-lt"/>
              <a:cs typeface="Calibri Light" panose="020F0302020204030204" pitchFamily="34" charset="0"/>
            </a:endParaRPr>
          </a:p>
        </p:txBody>
      </p:sp>
      <p:sp>
        <p:nvSpPr>
          <p:cNvPr id="7" name="Rectangle 6">
            <a:extLst>
              <a:ext uri="{FF2B5EF4-FFF2-40B4-BE49-F238E27FC236}">
                <a16:creationId xmlns:a16="http://schemas.microsoft.com/office/drawing/2014/main" id="{91E9FE0C-A3A6-324F-A7C7-8DA541933167}"/>
              </a:ext>
            </a:extLst>
          </p:cNvPr>
          <p:cNvSpPr/>
          <p:nvPr/>
        </p:nvSpPr>
        <p:spPr>
          <a:xfrm>
            <a:off x="-82391" y="1914563"/>
            <a:ext cx="3938774" cy="215444"/>
          </a:xfrm>
          <a:prstGeom prst="rect">
            <a:avLst/>
          </a:prstGeom>
        </p:spPr>
        <p:txBody>
          <a:bodyPr wrap="square">
            <a:spAutoFit/>
          </a:bodyPr>
          <a:lstStyle/>
          <a:p>
            <a:pPr algn="ctr"/>
            <a:r>
              <a:rPr lang="en-GB" sz="800" b="1" dirty="0">
                <a:latin typeface="+mj-lt"/>
                <a:cs typeface="Calibri Light" panose="020F0302020204030204" pitchFamily="34" charset="0"/>
              </a:rPr>
              <a:t>Urbanisation: </a:t>
            </a:r>
          </a:p>
        </p:txBody>
      </p:sp>
      <p:graphicFrame>
        <p:nvGraphicFramePr>
          <p:cNvPr id="27" name="Table 26">
            <a:extLst>
              <a:ext uri="{FF2B5EF4-FFF2-40B4-BE49-F238E27FC236}">
                <a16:creationId xmlns:a16="http://schemas.microsoft.com/office/drawing/2014/main" id="{90074FE5-CE47-FC4A-B8D7-BB77807C4FF1}"/>
              </a:ext>
            </a:extLst>
          </p:cNvPr>
          <p:cNvGraphicFramePr>
            <a:graphicFrameLocks noGrp="1"/>
          </p:cNvGraphicFramePr>
          <p:nvPr>
            <p:extLst>
              <p:ext uri="{D42A27DB-BD31-4B8C-83A1-F6EECF244321}">
                <p14:modId xmlns:p14="http://schemas.microsoft.com/office/powerpoint/2010/main" val="2204522734"/>
              </p:ext>
            </p:extLst>
          </p:nvPr>
        </p:nvGraphicFramePr>
        <p:xfrm>
          <a:off x="1785536" y="2145569"/>
          <a:ext cx="1939202" cy="903291"/>
        </p:xfrm>
        <a:graphic>
          <a:graphicData uri="http://schemas.openxmlformats.org/drawingml/2006/table">
            <a:tbl>
              <a:tblPr firstRow="1" bandRow="1">
                <a:tableStyleId>{5C22544A-7EE6-4342-B048-85BDC9FD1C3A}</a:tableStyleId>
              </a:tblPr>
              <a:tblGrid>
                <a:gridCol w="969601">
                  <a:extLst>
                    <a:ext uri="{9D8B030D-6E8A-4147-A177-3AD203B41FA5}">
                      <a16:colId xmlns:a16="http://schemas.microsoft.com/office/drawing/2014/main" val="1719406947"/>
                    </a:ext>
                  </a:extLst>
                </a:gridCol>
                <a:gridCol w="969601">
                  <a:extLst>
                    <a:ext uri="{9D8B030D-6E8A-4147-A177-3AD203B41FA5}">
                      <a16:colId xmlns:a16="http://schemas.microsoft.com/office/drawing/2014/main" val="2328681090"/>
                    </a:ext>
                  </a:extLst>
                </a:gridCol>
              </a:tblGrid>
              <a:tr h="0">
                <a:tc>
                  <a:txBody>
                    <a:bodyPr/>
                    <a:lstStyle/>
                    <a:p>
                      <a:pPr algn="ctr"/>
                      <a:r>
                        <a:rPr lang="en-GB" sz="700" b="0" dirty="0">
                          <a:solidFill>
                            <a:schemeClr val="tx1"/>
                          </a:solidFill>
                          <a:latin typeface="+mj-lt"/>
                        </a:rPr>
                        <a:t>Push Factors</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700" b="0" dirty="0">
                          <a:solidFill>
                            <a:schemeClr val="tx1"/>
                          </a:solidFill>
                          <a:latin typeface="+mj-lt"/>
                        </a:rPr>
                        <a:t>Pull factors</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41008926"/>
                  </a:ext>
                </a:extLst>
              </a:tr>
              <a:tr h="705171">
                <a:tc>
                  <a:txBody>
                    <a:bodyPr/>
                    <a:lstStyle/>
                    <a:p>
                      <a:pPr marL="171450" indent="-171450">
                        <a:buFont typeface="Arial" panose="020B0604020202020204" pitchFamily="34" charset="0"/>
                        <a:buChar char="•"/>
                      </a:pPr>
                      <a:r>
                        <a:rPr lang="en-GB" sz="700" dirty="0">
                          <a:solidFill>
                            <a:schemeClr val="tx1"/>
                          </a:solidFill>
                          <a:latin typeface="+mj-lt"/>
                        </a:rPr>
                        <a:t>War</a:t>
                      </a:r>
                    </a:p>
                    <a:p>
                      <a:pPr marL="171450" indent="-171450">
                        <a:buFont typeface="Arial" panose="020B0604020202020204" pitchFamily="34" charset="0"/>
                        <a:buChar char="•"/>
                      </a:pPr>
                      <a:r>
                        <a:rPr lang="en-GB" sz="700" dirty="0">
                          <a:solidFill>
                            <a:schemeClr val="tx1"/>
                          </a:solidFill>
                          <a:latin typeface="+mj-lt"/>
                        </a:rPr>
                        <a:t>Poverty </a:t>
                      </a:r>
                    </a:p>
                    <a:p>
                      <a:pPr marL="171450" indent="-171450">
                        <a:buFont typeface="Arial" panose="020B0604020202020204" pitchFamily="34" charset="0"/>
                        <a:buChar char="•"/>
                      </a:pPr>
                      <a:r>
                        <a:rPr lang="en-GB" sz="700" dirty="0">
                          <a:solidFill>
                            <a:schemeClr val="tx1"/>
                          </a:solidFill>
                          <a:latin typeface="+mj-lt"/>
                        </a:rPr>
                        <a:t>Drought </a:t>
                      </a:r>
                    </a:p>
                    <a:p>
                      <a:pPr marL="171450" indent="-171450">
                        <a:buFont typeface="Arial" panose="020B0604020202020204" pitchFamily="34" charset="0"/>
                        <a:buChar char="•"/>
                      </a:pPr>
                      <a:r>
                        <a:rPr lang="en-GB" sz="700" dirty="0">
                          <a:solidFill>
                            <a:schemeClr val="tx1"/>
                          </a:solidFill>
                          <a:latin typeface="+mj-lt"/>
                        </a:rPr>
                        <a:t>Natural Disaster</a:t>
                      </a:r>
                    </a:p>
                    <a:p>
                      <a:pPr marL="171450" indent="-171450">
                        <a:buFont typeface="Arial" panose="020B0604020202020204" pitchFamily="34" charset="0"/>
                        <a:buChar char="•"/>
                      </a:pPr>
                      <a:r>
                        <a:rPr lang="en-GB" sz="700" dirty="0">
                          <a:solidFill>
                            <a:schemeClr val="tx1"/>
                          </a:solidFill>
                          <a:latin typeface="+mj-lt"/>
                        </a:rPr>
                        <a:t>Lack of jobs</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171450" indent="-171450">
                        <a:buFont typeface="Arial" panose="020B0604020202020204" pitchFamily="34" charset="0"/>
                        <a:buChar char="•"/>
                      </a:pPr>
                      <a:r>
                        <a:rPr lang="en-GB" sz="700" dirty="0">
                          <a:solidFill>
                            <a:schemeClr val="tx1"/>
                          </a:solidFill>
                          <a:latin typeface="+mj-lt"/>
                        </a:rPr>
                        <a:t>Employment</a:t>
                      </a:r>
                    </a:p>
                    <a:p>
                      <a:pPr marL="171450" indent="-171450">
                        <a:buFont typeface="Arial" panose="020B0604020202020204" pitchFamily="34" charset="0"/>
                        <a:buChar char="•"/>
                      </a:pPr>
                      <a:r>
                        <a:rPr lang="en-GB" sz="700" dirty="0">
                          <a:solidFill>
                            <a:schemeClr val="tx1"/>
                          </a:solidFill>
                          <a:latin typeface="+mj-lt"/>
                        </a:rPr>
                        <a:t>Better access to services</a:t>
                      </a:r>
                    </a:p>
                    <a:p>
                      <a:pPr marL="171450" indent="-171450">
                        <a:buFont typeface="Arial" panose="020B0604020202020204" pitchFamily="34" charset="0"/>
                        <a:buChar char="•"/>
                      </a:pPr>
                      <a:r>
                        <a:rPr lang="en-GB" sz="700" dirty="0">
                          <a:solidFill>
                            <a:schemeClr val="tx1"/>
                          </a:solidFill>
                          <a:latin typeface="+mj-lt"/>
                        </a:rPr>
                        <a:t>Friends and family.</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1544468039"/>
                  </a:ext>
                </a:extLst>
              </a:tr>
            </a:tbl>
          </a:graphicData>
        </a:graphic>
      </p:graphicFrame>
      <p:cxnSp>
        <p:nvCxnSpPr>
          <p:cNvPr id="30" name="Straight Arrow Connector 29">
            <a:extLst>
              <a:ext uri="{FF2B5EF4-FFF2-40B4-BE49-F238E27FC236}">
                <a16:creationId xmlns:a16="http://schemas.microsoft.com/office/drawing/2014/main" id="{B919AF4C-6CC7-8644-A5AF-AFF58C5D7D10}"/>
              </a:ext>
            </a:extLst>
          </p:cNvPr>
          <p:cNvCxnSpPr/>
          <p:nvPr/>
        </p:nvCxnSpPr>
        <p:spPr>
          <a:xfrm flipV="1">
            <a:off x="1311842" y="2583699"/>
            <a:ext cx="468013" cy="20733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32" name="Rectangle 31">
            <a:extLst>
              <a:ext uri="{FF2B5EF4-FFF2-40B4-BE49-F238E27FC236}">
                <a16:creationId xmlns:a16="http://schemas.microsoft.com/office/drawing/2014/main" id="{A3B01C25-F41F-E141-9F5E-B17A2C4BF6E0}"/>
              </a:ext>
            </a:extLst>
          </p:cNvPr>
          <p:cNvSpPr/>
          <p:nvPr/>
        </p:nvSpPr>
        <p:spPr>
          <a:xfrm>
            <a:off x="37459" y="3312751"/>
            <a:ext cx="3818924" cy="584775"/>
          </a:xfrm>
          <a:prstGeom prst="rect">
            <a:avLst/>
          </a:prstGeom>
        </p:spPr>
        <p:txBody>
          <a:bodyPr wrap="square">
            <a:spAutoFit/>
          </a:bodyPr>
          <a:lstStyle/>
          <a:p>
            <a:pPr algn="ctr"/>
            <a:r>
              <a:rPr lang="en-GB" sz="800" b="1" dirty="0">
                <a:latin typeface="+mj-lt"/>
              </a:rPr>
              <a:t>Counter urbanisation:</a:t>
            </a:r>
          </a:p>
          <a:p>
            <a:r>
              <a:rPr lang="en-GB" sz="800" dirty="0">
                <a:latin typeface="+mj-lt"/>
              </a:rPr>
              <a:t>When large numbers of people move from urban areas into surrounding countryside or rural areas.</a:t>
            </a:r>
          </a:p>
          <a:p>
            <a:endParaRPr lang="en-GB" sz="800" dirty="0">
              <a:latin typeface="+mj-lt"/>
            </a:endParaRPr>
          </a:p>
        </p:txBody>
      </p:sp>
      <p:sp>
        <p:nvSpPr>
          <p:cNvPr id="33" name="Rectangle 32">
            <a:extLst>
              <a:ext uri="{FF2B5EF4-FFF2-40B4-BE49-F238E27FC236}">
                <a16:creationId xmlns:a16="http://schemas.microsoft.com/office/drawing/2014/main" id="{E77992C3-6802-1D46-8C41-798B96370169}"/>
              </a:ext>
            </a:extLst>
          </p:cNvPr>
          <p:cNvSpPr/>
          <p:nvPr/>
        </p:nvSpPr>
        <p:spPr>
          <a:xfrm>
            <a:off x="-45459" y="3036571"/>
            <a:ext cx="3836020" cy="338554"/>
          </a:xfrm>
          <a:prstGeom prst="rect">
            <a:avLst/>
          </a:prstGeom>
        </p:spPr>
        <p:txBody>
          <a:bodyPr wrap="square">
            <a:spAutoFit/>
          </a:bodyPr>
          <a:lstStyle/>
          <a:p>
            <a:pPr algn="ctr"/>
            <a:r>
              <a:rPr lang="en-GB" sz="800" dirty="0">
                <a:latin typeface="+mj-lt"/>
              </a:rPr>
              <a:t>Whilst there has been a large increase in urbanisation in developing countries (LIC’s and NEE’s),  the opposite is occurring in most HIC’s. This is because of counter urbanisation </a:t>
            </a:r>
          </a:p>
        </p:txBody>
      </p:sp>
      <p:sp>
        <p:nvSpPr>
          <p:cNvPr id="35" name="Rectangle 34">
            <a:extLst>
              <a:ext uri="{FF2B5EF4-FFF2-40B4-BE49-F238E27FC236}">
                <a16:creationId xmlns:a16="http://schemas.microsoft.com/office/drawing/2014/main" id="{1B7E6EED-4F9C-214B-8886-5C09A1DBE932}"/>
              </a:ext>
            </a:extLst>
          </p:cNvPr>
          <p:cNvSpPr/>
          <p:nvPr/>
        </p:nvSpPr>
        <p:spPr>
          <a:xfrm>
            <a:off x="1" y="4576975"/>
            <a:ext cx="1642820" cy="2308324"/>
          </a:xfrm>
          <a:prstGeom prst="rect">
            <a:avLst/>
          </a:prstGeom>
        </p:spPr>
        <p:txBody>
          <a:bodyPr wrap="square">
            <a:spAutoFit/>
          </a:bodyPr>
          <a:lstStyle/>
          <a:p>
            <a:r>
              <a:rPr lang="en-GB" sz="800" b="1" dirty="0">
                <a:latin typeface="+mj-lt"/>
              </a:rPr>
              <a:t>How are rural areas changing? </a:t>
            </a:r>
          </a:p>
          <a:p>
            <a:r>
              <a:rPr lang="en-GB" sz="800" dirty="0">
                <a:latin typeface="+mj-lt"/>
              </a:rPr>
              <a:t>Counter-urbanisation, sphere of influence and technological change has led to changes in rural areas. </a:t>
            </a:r>
          </a:p>
          <a:p>
            <a:pPr marL="171450" indent="-171450">
              <a:buFontTx/>
              <a:buChar char="-"/>
            </a:pPr>
            <a:r>
              <a:rPr lang="en-GB" sz="800" dirty="0">
                <a:latin typeface="+mj-lt"/>
              </a:rPr>
              <a:t>Reduction or change in employment opportunities in rural areas</a:t>
            </a:r>
          </a:p>
          <a:p>
            <a:pPr marL="171450" indent="-171450">
              <a:buFontTx/>
              <a:buChar char="-"/>
            </a:pPr>
            <a:r>
              <a:rPr lang="en-GB" sz="800" dirty="0">
                <a:latin typeface="+mj-lt"/>
              </a:rPr>
              <a:t>Closure of rural services</a:t>
            </a:r>
          </a:p>
          <a:p>
            <a:pPr marL="171450" indent="-171450">
              <a:buFontTx/>
              <a:buChar char="-"/>
            </a:pPr>
            <a:r>
              <a:rPr lang="en-GB" sz="800" dirty="0">
                <a:latin typeface="+mj-lt"/>
              </a:rPr>
              <a:t>Increased ‘second home ownership’. </a:t>
            </a:r>
          </a:p>
          <a:p>
            <a:pPr marL="171450" indent="-171450">
              <a:buFontTx/>
              <a:buChar char="-"/>
            </a:pPr>
            <a:r>
              <a:rPr lang="en-GB" sz="800" dirty="0">
                <a:latin typeface="+mj-lt"/>
              </a:rPr>
              <a:t>Reduction in bus services as less people use them. </a:t>
            </a:r>
          </a:p>
          <a:p>
            <a:r>
              <a:rPr lang="en-GB" sz="800" dirty="0">
                <a:latin typeface="+mj-lt"/>
              </a:rPr>
              <a:t>Some of the ‘deep green’ rural areas have experienced negative change. Such as depopulation and deprivation (characterised by lack of public transport, healthcare and education).</a:t>
            </a:r>
          </a:p>
        </p:txBody>
      </p:sp>
      <p:sp>
        <p:nvSpPr>
          <p:cNvPr id="36" name="Rectangle 35">
            <a:extLst>
              <a:ext uri="{FF2B5EF4-FFF2-40B4-BE49-F238E27FC236}">
                <a16:creationId xmlns:a16="http://schemas.microsoft.com/office/drawing/2014/main" id="{1378C103-25D0-8D45-9436-D667E46854D8}"/>
              </a:ext>
            </a:extLst>
          </p:cNvPr>
          <p:cNvSpPr/>
          <p:nvPr/>
        </p:nvSpPr>
        <p:spPr>
          <a:xfrm>
            <a:off x="0" y="1924741"/>
            <a:ext cx="3856383" cy="2636672"/>
          </a:xfrm>
          <a:prstGeom prst="rect">
            <a:avLst/>
          </a:prstGeom>
          <a:noFill/>
          <a:ln>
            <a:solidFill>
              <a:srgbClr val="FF2F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Rectangle 36">
            <a:extLst>
              <a:ext uri="{FF2B5EF4-FFF2-40B4-BE49-F238E27FC236}">
                <a16:creationId xmlns:a16="http://schemas.microsoft.com/office/drawing/2014/main" id="{F03EEB90-7126-F341-9751-AA77D1C07343}"/>
              </a:ext>
            </a:extLst>
          </p:cNvPr>
          <p:cNvSpPr/>
          <p:nvPr/>
        </p:nvSpPr>
        <p:spPr>
          <a:xfrm>
            <a:off x="4965099" y="-17931"/>
            <a:ext cx="1645251" cy="1077218"/>
          </a:xfrm>
          <a:prstGeom prst="rect">
            <a:avLst/>
          </a:prstGeom>
        </p:spPr>
        <p:txBody>
          <a:bodyPr wrap="square">
            <a:spAutoFit/>
          </a:bodyPr>
          <a:lstStyle/>
          <a:p>
            <a:r>
              <a:rPr lang="en-GB" sz="800" b="1" dirty="0">
                <a:latin typeface="+mj-lt"/>
              </a:rPr>
              <a:t>Urban Spheres of Influence:</a:t>
            </a:r>
          </a:p>
          <a:p>
            <a:r>
              <a:rPr lang="en-GB" sz="800" dirty="0">
                <a:latin typeface="+mj-lt"/>
              </a:rPr>
              <a:t>A complex web that links a city to its surrounding rural region. The city will often provide important social and economic benefits to the local area. This influence is stronger in places closest to the city and gets weaker with increasing distance.</a:t>
            </a:r>
          </a:p>
        </p:txBody>
      </p:sp>
      <p:pic>
        <p:nvPicPr>
          <p:cNvPr id="44" name="Picture 43">
            <a:extLst>
              <a:ext uri="{FF2B5EF4-FFF2-40B4-BE49-F238E27FC236}">
                <a16:creationId xmlns:a16="http://schemas.microsoft.com/office/drawing/2014/main" id="{EF1A88AE-7E6F-C24B-A4CF-BE9CA6AC1AEE}"/>
              </a:ext>
            </a:extLst>
          </p:cNvPr>
          <p:cNvPicPr>
            <a:picLocks noChangeAspect="1"/>
          </p:cNvPicPr>
          <p:nvPr/>
        </p:nvPicPr>
        <p:blipFill rotWithShape="1">
          <a:blip r:embed="rId10"/>
          <a:srcRect r="49166"/>
          <a:stretch/>
        </p:blipFill>
        <p:spPr>
          <a:xfrm>
            <a:off x="6574799" y="10869"/>
            <a:ext cx="747062" cy="979731"/>
          </a:xfrm>
          <a:prstGeom prst="rect">
            <a:avLst/>
          </a:prstGeom>
        </p:spPr>
      </p:pic>
      <p:sp>
        <p:nvSpPr>
          <p:cNvPr id="38" name="Rectangle 37">
            <a:extLst>
              <a:ext uri="{FF2B5EF4-FFF2-40B4-BE49-F238E27FC236}">
                <a16:creationId xmlns:a16="http://schemas.microsoft.com/office/drawing/2014/main" id="{AA194B51-080C-4842-8D2F-24D55951127E}"/>
              </a:ext>
            </a:extLst>
          </p:cNvPr>
          <p:cNvSpPr/>
          <p:nvPr/>
        </p:nvSpPr>
        <p:spPr>
          <a:xfrm>
            <a:off x="4979539" y="0"/>
            <a:ext cx="2421386" cy="1077218"/>
          </a:xfrm>
          <a:prstGeom prst="rect">
            <a:avLst/>
          </a:prstGeom>
          <a:noFill/>
          <a:ln>
            <a:solidFill>
              <a:srgbClr val="FF2F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Rectangle 44">
            <a:extLst>
              <a:ext uri="{FF2B5EF4-FFF2-40B4-BE49-F238E27FC236}">
                <a16:creationId xmlns:a16="http://schemas.microsoft.com/office/drawing/2014/main" id="{7DE7B47B-6D14-1E4A-97A3-992C16E796CD}"/>
              </a:ext>
            </a:extLst>
          </p:cNvPr>
          <p:cNvSpPr/>
          <p:nvPr/>
        </p:nvSpPr>
        <p:spPr>
          <a:xfrm>
            <a:off x="43326" y="3715611"/>
            <a:ext cx="3758470" cy="830997"/>
          </a:xfrm>
          <a:prstGeom prst="rect">
            <a:avLst/>
          </a:prstGeom>
          <a:solidFill>
            <a:srgbClr val="FFFAEC"/>
          </a:solidFill>
        </p:spPr>
        <p:txBody>
          <a:bodyPr wrap="square">
            <a:spAutoFit/>
          </a:bodyPr>
          <a:lstStyle/>
          <a:p>
            <a:r>
              <a:rPr lang="en-GB" sz="800" dirty="0">
                <a:latin typeface="+mj-lt"/>
              </a:rPr>
              <a:t>Counter-urbanisation impacts the communities in many ways: </a:t>
            </a:r>
          </a:p>
          <a:p>
            <a:pPr marL="171450" indent="-171450">
              <a:buFont typeface="Arial" panose="020B0604020202020204" pitchFamily="34" charset="0"/>
              <a:buChar char="•"/>
            </a:pPr>
            <a:r>
              <a:rPr lang="en-GB" sz="800" dirty="0">
                <a:latin typeface="+mj-lt"/>
              </a:rPr>
              <a:t>An increase in house prices due to higher demand</a:t>
            </a:r>
          </a:p>
          <a:p>
            <a:pPr marL="171450" indent="-171450">
              <a:buFont typeface="Arial" panose="020B0604020202020204" pitchFamily="34" charset="0"/>
              <a:buChar char="•"/>
            </a:pPr>
            <a:r>
              <a:rPr lang="en-GB" sz="800" dirty="0">
                <a:latin typeface="+mj-lt"/>
              </a:rPr>
              <a:t>Fewer people in the village during the day </a:t>
            </a:r>
          </a:p>
          <a:p>
            <a:pPr marL="171450" indent="-171450">
              <a:buFont typeface="Arial" panose="020B0604020202020204" pitchFamily="34" charset="0"/>
              <a:buChar char="•"/>
            </a:pPr>
            <a:r>
              <a:rPr lang="en-GB" sz="800" dirty="0">
                <a:latin typeface="+mj-lt"/>
              </a:rPr>
              <a:t>An increase in the number of people attending rural schools</a:t>
            </a:r>
          </a:p>
          <a:p>
            <a:pPr marL="171450" indent="-171450">
              <a:buFont typeface="Arial" panose="020B0604020202020204" pitchFamily="34" charset="0"/>
              <a:buChar char="•"/>
            </a:pPr>
            <a:r>
              <a:rPr lang="en-GB" sz="800" dirty="0">
                <a:latin typeface="+mj-lt"/>
              </a:rPr>
              <a:t>Increased amounts of traffic and pollution in rural areas</a:t>
            </a:r>
          </a:p>
          <a:p>
            <a:pPr marL="171450" indent="-171450">
              <a:buFont typeface="Arial" panose="020B0604020202020204" pitchFamily="34" charset="0"/>
              <a:buChar char="•"/>
            </a:pPr>
            <a:r>
              <a:rPr lang="en-GB" sz="800" dirty="0">
                <a:latin typeface="+mj-lt"/>
              </a:rPr>
              <a:t>Loss of villager ‘identity’ as the majority of residents do not work in the village.</a:t>
            </a:r>
          </a:p>
        </p:txBody>
      </p:sp>
      <p:pic>
        <p:nvPicPr>
          <p:cNvPr id="51" name="Picture 50" descr="A screenshot of a cell phone&#10;&#10;Description automatically generated">
            <a:extLst>
              <a:ext uri="{FF2B5EF4-FFF2-40B4-BE49-F238E27FC236}">
                <a16:creationId xmlns:a16="http://schemas.microsoft.com/office/drawing/2014/main" id="{14765E59-1DF8-3443-8309-E86B0219F08F}"/>
              </a:ext>
            </a:extLst>
          </p:cNvPr>
          <p:cNvPicPr>
            <a:picLocks noChangeAspect="1"/>
          </p:cNvPicPr>
          <p:nvPr/>
        </p:nvPicPr>
        <p:blipFill>
          <a:blip r:embed="rId11"/>
          <a:stretch>
            <a:fillRect/>
          </a:stretch>
        </p:blipFill>
        <p:spPr>
          <a:xfrm>
            <a:off x="1515122" y="5072230"/>
            <a:ext cx="2304609" cy="1323439"/>
          </a:xfrm>
          <a:prstGeom prst="rect">
            <a:avLst/>
          </a:prstGeom>
        </p:spPr>
      </p:pic>
      <p:sp>
        <p:nvSpPr>
          <p:cNvPr id="53" name="Rectangle 52">
            <a:extLst>
              <a:ext uri="{FF2B5EF4-FFF2-40B4-BE49-F238E27FC236}">
                <a16:creationId xmlns:a16="http://schemas.microsoft.com/office/drawing/2014/main" id="{1210F097-9D86-7F44-8D7D-2EFA7A9722B7}"/>
              </a:ext>
            </a:extLst>
          </p:cNvPr>
          <p:cNvSpPr/>
          <p:nvPr/>
        </p:nvSpPr>
        <p:spPr>
          <a:xfrm>
            <a:off x="0" y="4561413"/>
            <a:ext cx="3856383" cy="2285718"/>
          </a:xfrm>
          <a:prstGeom prst="rect">
            <a:avLst/>
          </a:prstGeom>
          <a:noFill/>
          <a:ln>
            <a:solidFill>
              <a:srgbClr val="FF2F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5" name="Graphic 54" descr="House">
            <a:extLst>
              <a:ext uri="{FF2B5EF4-FFF2-40B4-BE49-F238E27FC236}">
                <a16:creationId xmlns:a16="http://schemas.microsoft.com/office/drawing/2014/main" id="{6A94B167-A850-DF40-A013-53A6A88487AF}"/>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6882857" y="1105660"/>
            <a:ext cx="267340" cy="267340"/>
          </a:xfrm>
          <a:prstGeom prst="rect">
            <a:avLst/>
          </a:prstGeom>
        </p:spPr>
      </p:pic>
      <p:sp>
        <p:nvSpPr>
          <p:cNvPr id="56" name="TextBox 55">
            <a:extLst>
              <a:ext uri="{FF2B5EF4-FFF2-40B4-BE49-F238E27FC236}">
                <a16:creationId xmlns:a16="http://schemas.microsoft.com/office/drawing/2014/main" id="{75887342-5A7A-AA49-8EF6-83ADDFD4DE4C}"/>
              </a:ext>
            </a:extLst>
          </p:cNvPr>
          <p:cNvSpPr txBox="1"/>
          <p:nvPr/>
        </p:nvSpPr>
        <p:spPr>
          <a:xfrm>
            <a:off x="4903695" y="1131064"/>
            <a:ext cx="2173654" cy="215444"/>
          </a:xfrm>
          <a:prstGeom prst="rect">
            <a:avLst/>
          </a:prstGeom>
          <a:noFill/>
        </p:spPr>
        <p:txBody>
          <a:bodyPr wrap="square" rtlCol="0">
            <a:spAutoFit/>
          </a:bodyPr>
          <a:lstStyle/>
          <a:p>
            <a:pPr algn="ctr"/>
            <a:r>
              <a:rPr lang="en-GB" sz="800" b="1" dirty="0">
                <a:latin typeface="+mj-lt"/>
              </a:rPr>
              <a:t>Rising demand for houses in the UK? </a:t>
            </a:r>
          </a:p>
        </p:txBody>
      </p:sp>
      <p:sp>
        <p:nvSpPr>
          <p:cNvPr id="60" name="Rectangle 59">
            <a:extLst>
              <a:ext uri="{FF2B5EF4-FFF2-40B4-BE49-F238E27FC236}">
                <a16:creationId xmlns:a16="http://schemas.microsoft.com/office/drawing/2014/main" id="{33848E05-E881-7E48-93DC-AAF160D320A0}"/>
              </a:ext>
            </a:extLst>
          </p:cNvPr>
          <p:cNvSpPr/>
          <p:nvPr/>
        </p:nvSpPr>
        <p:spPr>
          <a:xfrm>
            <a:off x="4955771" y="1341519"/>
            <a:ext cx="2434155" cy="1446550"/>
          </a:xfrm>
          <a:prstGeom prst="rect">
            <a:avLst/>
          </a:prstGeom>
        </p:spPr>
        <p:txBody>
          <a:bodyPr wrap="square">
            <a:spAutoFit/>
          </a:bodyPr>
          <a:lstStyle/>
          <a:p>
            <a:r>
              <a:rPr lang="en-GB" altLang="en-US" sz="800" i="1" dirty="0">
                <a:latin typeface="+mj-lt"/>
                <a:cs typeface="Calibri Light" panose="020F0302020204030204" pitchFamily="34" charset="0"/>
              </a:rPr>
              <a:t>Cause</a:t>
            </a:r>
            <a:r>
              <a:rPr lang="en-GB" altLang="en-US" sz="800" dirty="0">
                <a:latin typeface="+mj-lt"/>
                <a:cs typeface="Calibri Light" panose="020F0302020204030204" pitchFamily="34" charset="0"/>
              </a:rPr>
              <a:t> -increased immigration, longer life expectancy and an increase in single-occupancy households all lead to an increase in the amount of home required. The government set a target to build a million new homes by 2020. In August 2016, the government admitted that it was going to miss that target by 266,000 homes. </a:t>
            </a:r>
          </a:p>
          <a:p>
            <a:endParaRPr lang="en-GB" altLang="en-US" sz="800" dirty="0">
              <a:latin typeface="+mj-lt"/>
              <a:cs typeface="Calibri Light" panose="020F0302020204030204" pitchFamily="34" charset="0"/>
            </a:endParaRPr>
          </a:p>
          <a:p>
            <a:r>
              <a:rPr lang="en-GB" altLang="en-US" sz="800" i="1" dirty="0">
                <a:latin typeface="+mj-lt"/>
                <a:cs typeface="Calibri Light" panose="020F0302020204030204" pitchFamily="34" charset="0"/>
              </a:rPr>
              <a:t>Issue</a:t>
            </a:r>
            <a:r>
              <a:rPr lang="en-GB" altLang="en-US" sz="800" dirty="0">
                <a:latin typeface="+mj-lt"/>
                <a:cs typeface="Calibri Light" panose="020F0302020204030204" pitchFamily="34" charset="0"/>
              </a:rPr>
              <a:t> - In not building homes and missing targets it is likely to cause an increase in house prices due to supply and demand problems. </a:t>
            </a:r>
            <a:endParaRPr lang="en-GB" sz="800" dirty="0">
              <a:latin typeface="+mj-lt"/>
            </a:endParaRPr>
          </a:p>
        </p:txBody>
      </p:sp>
      <p:pic>
        <p:nvPicPr>
          <p:cNvPr id="63" name="Picture 62">
            <a:extLst>
              <a:ext uri="{FF2B5EF4-FFF2-40B4-BE49-F238E27FC236}">
                <a16:creationId xmlns:a16="http://schemas.microsoft.com/office/drawing/2014/main" id="{F0573A98-3EE4-0C4A-97D4-1A60108D8D04}"/>
              </a:ext>
            </a:extLst>
          </p:cNvPr>
          <p:cNvPicPr>
            <a:picLocks noChangeAspect="1"/>
          </p:cNvPicPr>
          <p:nvPr/>
        </p:nvPicPr>
        <p:blipFill rotWithShape="1">
          <a:blip r:embed="rId14"/>
          <a:srcRect l="22803" t="20312" r="28125" b="15625"/>
          <a:stretch/>
        </p:blipFill>
        <p:spPr>
          <a:xfrm>
            <a:off x="10703712" y="2848259"/>
            <a:ext cx="1429338" cy="1399471"/>
          </a:xfrm>
          <a:prstGeom prst="rect">
            <a:avLst/>
          </a:prstGeom>
        </p:spPr>
      </p:pic>
      <p:sp>
        <p:nvSpPr>
          <p:cNvPr id="61" name="Rectangle 60">
            <a:extLst>
              <a:ext uri="{FF2B5EF4-FFF2-40B4-BE49-F238E27FC236}">
                <a16:creationId xmlns:a16="http://schemas.microsoft.com/office/drawing/2014/main" id="{DFBDFB1D-D9A3-4545-855E-6B22E333C481}"/>
              </a:ext>
            </a:extLst>
          </p:cNvPr>
          <p:cNvSpPr/>
          <p:nvPr/>
        </p:nvSpPr>
        <p:spPr>
          <a:xfrm>
            <a:off x="8391646" y="2813141"/>
            <a:ext cx="2488512" cy="461665"/>
          </a:xfrm>
          <a:prstGeom prst="rect">
            <a:avLst/>
          </a:prstGeom>
        </p:spPr>
        <p:txBody>
          <a:bodyPr wrap="square">
            <a:spAutoFit/>
          </a:bodyPr>
          <a:lstStyle/>
          <a:p>
            <a:r>
              <a:rPr lang="en-US" sz="800" b="1" dirty="0">
                <a:latin typeface="+mj-lt"/>
              </a:rPr>
              <a:t>Urban Sustainability </a:t>
            </a:r>
            <a:r>
              <a:rPr lang="en-US" sz="800" dirty="0">
                <a:latin typeface="+mj-lt"/>
              </a:rPr>
              <a:t>– </a:t>
            </a:r>
          </a:p>
          <a:p>
            <a:r>
              <a:rPr lang="en-US" sz="800" dirty="0">
                <a:latin typeface="+mj-lt"/>
              </a:rPr>
              <a:t>About ensuring that cities and towns have a minimal environmental footprint </a:t>
            </a:r>
            <a:endParaRPr lang="en-GB" sz="800" dirty="0">
              <a:latin typeface="+mj-lt"/>
            </a:endParaRPr>
          </a:p>
        </p:txBody>
      </p:sp>
      <p:sp>
        <p:nvSpPr>
          <p:cNvPr id="66" name="Rectangle 65">
            <a:extLst>
              <a:ext uri="{FF2B5EF4-FFF2-40B4-BE49-F238E27FC236}">
                <a16:creationId xmlns:a16="http://schemas.microsoft.com/office/drawing/2014/main" id="{CA06225A-7A88-6F45-837E-686F8550D5B1}"/>
              </a:ext>
            </a:extLst>
          </p:cNvPr>
          <p:cNvSpPr/>
          <p:nvPr/>
        </p:nvSpPr>
        <p:spPr>
          <a:xfrm>
            <a:off x="8391646" y="3202728"/>
            <a:ext cx="2370126" cy="1077218"/>
          </a:xfrm>
          <a:prstGeom prst="rect">
            <a:avLst/>
          </a:prstGeom>
        </p:spPr>
        <p:txBody>
          <a:bodyPr wrap="square">
            <a:spAutoFit/>
          </a:bodyPr>
          <a:lstStyle/>
          <a:p>
            <a:r>
              <a:rPr lang="en-GB" sz="800" dirty="0">
                <a:latin typeface="+mj-lt"/>
              </a:rPr>
              <a:t>Egan’s wheel suggests that sustainable communities must meet ‘the diverse needs of existing and future residents, their children and other users’ by offering choice. Communities must: </a:t>
            </a:r>
          </a:p>
          <a:p>
            <a:pPr marL="171450" indent="-171450">
              <a:buFont typeface="Arial" panose="020B0604020202020204" pitchFamily="34" charset="0"/>
              <a:buChar char="•"/>
            </a:pPr>
            <a:r>
              <a:rPr lang="en-GB" sz="800" dirty="0">
                <a:latin typeface="+mj-lt"/>
              </a:rPr>
              <a:t>Make effective use of natural resources</a:t>
            </a:r>
          </a:p>
          <a:p>
            <a:pPr marL="171450" indent="-171450">
              <a:buFont typeface="Arial" panose="020B0604020202020204" pitchFamily="34" charset="0"/>
              <a:buChar char="•"/>
            </a:pPr>
            <a:r>
              <a:rPr lang="en-GB" sz="800" dirty="0">
                <a:latin typeface="+mj-lt"/>
              </a:rPr>
              <a:t>Enhance the environment</a:t>
            </a:r>
          </a:p>
          <a:p>
            <a:pPr marL="171450" indent="-171450">
              <a:buFont typeface="Arial" panose="020B0604020202020204" pitchFamily="34" charset="0"/>
              <a:buChar char="•"/>
            </a:pPr>
            <a:r>
              <a:rPr lang="en-GB" sz="800" dirty="0">
                <a:latin typeface="+mj-lt"/>
              </a:rPr>
              <a:t>Promote social cohesion and inclusion</a:t>
            </a:r>
          </a:p>
          <a:p>
            <a:pPr marL="171450" indent="-171450">
              <a:buFont typeface="Arial" panose="020B0604020202020204" pitchFamily="34" charset="0"/>
              <a:buChar char="•"/>
            </a:pPr>
            <a:r>
              <a:rPr lang="en-GB" sz="800" dirty="0">
                <a:latin typeface="+mj-lt"/>
              </a:rPr>
              <a:t>Strengthen economic prosperity. </a:t>
            </a:r>
            <a:endParaRPr lang="en-GB" sz="800" dirty="0">
              <a:effectLst/>
              <a:latin typeface="+mj-lt"/>
            </a:endParaRPr>
          </a:p>
        </p:txBody>
      </p:sp>
      <p:sp>
        <p:nvSpPr>
          <p:cNvPr id="67" name="Rectangle 66">
            <a:extLst>
              <a:ext uri="{FF2B5EF4-FFF2-40B4-BE49-F238E27FC236}">
                <a16:creationId xmlns:a16="http://schemas.microsoft.com/office/drawing/2014/main" id="{15CEDC3B-8848-1640-B681-10F0F6C93CF3}"/>
              </a:ext>
            </a:extLst>
          </p:cNvPr>
          <p:cNvSpPr/>
          <p:nvPr/>
        </p:nvSpPr>
        <p:spPr>
          <a:xfrm>
            <a:off x="8391646" y="2807598"/>
            <a:ext cx="3802025" cy="1503345"/>
          </a:xfrm>
          <a:prstGeom prst="rect">
            <a:avLst/>
          </a:prstGeom>
          <a:noFill/>
          <a:ln>
            <a:solidFill>
              <a:srgbClr val="FF2F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8" name="Rectangle 67">
            <a:extLst>
              <a:ext uri="{FF2B5EF4-FFF2-40B4-BE49-F238E27FC236}">
                <a16:creationId xmlns:a16="http://schemas.microsoft.com/office/drawing/2014/main" id="{C48AD29C-8A6D-9F4E-8894-295417AC0E07}"/>
              </a:ext>
            </a:extLst>
          </p:cNvPr>
          <p:cNvSpPr/>
          <p:nvPr/>
        </p:nvSpPr>
        <p:spPr>
          <a:xfrm>
            <a:off x="3856080" y="5626638"/>
            <a:ext cx="3989897" cy="1200329"/>
          </a:xfrm>
          <a:prstGeom prst="rect">
            <a:avLst/>
          </a:prstGeom>
          <a:ln>
            <a:solidFill>
              <a:srgbClr val="FF2F92"/>
            </a:solidFill>
          </a:ln>
        </p:spPr>
        <p:txBody>
          <a:bodyPr wrap="square">
            <a:spAutoFit/>
          </a:bodyPr>
          <a:lstStyle/>
          <a:p>
            <a:r>
              <a:rPr lang="en-GB" sz="800" b="1" dirty="0">
                <a:latin typeface="+mj-lt"/>
              </a:rPr>
              <a:t>Rural sustainability - </a:t>
            </a:r>
          </a:p>
          <a:p>
            <a:r>
              <a:rPr lang="en-GB" sz="800" i="1" dirty="0">
                <a:latin typeface="+mj-lt"/>
              </a:rPr>
              <a:t>Reliability and frequency of transport </a:t>
            </a:r>
            <a:r>
              <a:rPr lang="en-GB" sz="800" dirty="0">
                <a:latin typeface="+mj-lt"/>
              </a:rPr>
              <a:t>– ensure the public have access to transport</a:t>
            </a:r>
          </a:p>
          <a:p>
            <a:r>
              <a:rPr lang="en-GB" sz="800" i="1" dirty="0">
                <a:latin typeface="+mj-lt"/>
              </a:rPr>
              <a:t>Economic investment in tourism </a:t>
            </a:r>
            <a:r>
              <a:rPr lang="en-GB" sz="800" dirty="0">
                <a:latin typeface="+mj-lt"/>
              </a:rPr>
              <a:t>– Attract visitors to the area to create jobs and bring money. </a:t>
            </a:r>
          </a:p>
          <a:p>
            <a:r>
              <a:rPr lang="en-GB" sz="800" i="1" dirty="0">
                <a:latin typeface="+mj-lt"/>
              </a:rPr>
              <a:t>Availability of jobs </a:t>
            </a:r>
            <a:r>
              <a:rPr lang="en-GB" sz="800" dirty="0">
                <a:latin typeface="+mj-lt"/>
              </a:rPr>
              <a:t>– secure investment from companies</a:t>
            </a:r>
          </a:p>
          <a:p>
            <a:r>
              <a:rPr lang="en-GB" sz="800" i="1" dirty="0">
                <a:latin typeface="+mj-lt"/>
              </a:rPr>
              <a:t>Internet connections </a:t>
            </a:r>
            <a:r>
              <a:rPr lang="en-GB" sz="800" dirty="0">
                <a:latin typeface="+mj-lt"/>
              </a:rPr>
              <a:t>– reliable </a:t>
            </a:r>
          </a:p>
          <a:p>
            <a:r>
              <a:rPr lang="en-GB" sz="800" i="1" dirty="0">
                <a:latin typeface="+mj-lt"/>
              </a:rPr>
              <a:t>Education</a:t>
            </a:r>
            <a:r>
              <a:rPr lang="en-GB" sz="800" dirty="0">
                <a:latin typeface="+mj-lt"/>
              </a:rPr>
              <a:t> – ensure village schools remain open and there is a wide range of subjects taught</a:t>
            </a:r>
          </a:p>
          <a:p>
            <a:r>
              <a:rPr lang="en-GB" sz="800" i="1" dirty="0">
                <a:latin typeface="+mj-lt"/>
              </a:rPr>
              <a:t>Healthcare</a:t>
            </a:r>
            <a:r>
              <a:rPr lang="en-GB" sz="800" dirty="0">
                <a:latin typeface="+mj-lt"/>
              </a:rPr>
              <a:t> – Ensure doctors and hospitals can be accessible</a:t>
            </a:r>
          </a:p>
          <a:p>
            <a:r>
              <a:rPr lang="en-GB" sz="800" i="1" dirty="0">
                <a:latin typeface="+mj-lt"/>
              </a:rPr>
              <a:t>Village services </a:t>
            </a:r>
            <a:r>
              <a:rPr lang="en-GB" sz="800" dirty="0">
                <a:latin typeface="+mj-lt"/>
              </a:rPr>
              <a:t>– Encourage local post offices, pubs to remain open for people to use.</a:t>
            </a:r>
          </a:p>
          <a:p>
            <a:r>
              <a:rPr lang="en-GB" sz="800" i="1" dirty="0">
                <a:latin typeface="+mj-lt"/>
              </a:rPr>
              <a:t>Green technologies </a:t>
            </a:r>
            <a:r>
              <a:rPr lang="en-GB" sz="800" dirty="0">
                <a:latin typeface="+mj-lt"/>
              </a:rPr>
              <a:t>– Promote the use of renewable energy</a:t>
            </a:r>
          </a:p>
        </p:txBody>
      </p:sp>
      <p:sp>
        <p:nvSpPr>
          <p:cNvPr id="70" name="TextBox 69">
            <a:extLst>
              <a:ext uri="{FF2B5EF4-FFF2-40B4-BE49-F238E27FC236}">
                <a16:creationId xmlns:a16="http://schemas.microsoft.com/office/drawing/2014/main" id="{47FC75A5-CB84-9340-8B2F-DF5892B31943}"/>
              </a:ext>
            </a:extLst>
          </p:cNvPr>
          <p:cNvSpPr txBox="1"/>
          <p:nvPr/>
        </p:nvSpPr>
        <p:spPr>
          <a:xfrm>
            <a:off x="7920004" y="6899"/>
            <a:ext cx="1088760" cy="215444"/>
          </a:xfrm>
          <a:prstGeom prst="rect">
            <a:avLst/>
          </a:prstGeom>
          <a:noFill/>
        </p:spPr>
        <p:txBody>
          <a:bodyPr wrap="none" rtlCol="0">
            <a:spAutoFit/>
          </a:bodyPr>
          <a:lstStyle/>
          <a:p>
            <a:r>
              <a:rPr lang="en-GB" sz="800" b="1" dirty="0">
                <a:latin typeface="+mj-lt"/>
              </a:rPr>
              <a:t>Urban Regeneration:  </a:t>
            </a:r>
          </a:p>
        </p:txBody>
      </p:sp>
      <p:pic>
        <p:nvPicPr>
          <p:cNvPr id="72" name="Picture 71">
            <a:extLst>
              <a:ext uri="{FF2B5EF4-FFF2-40B4-BE49-F238E27FC236}">
                <a16:creationId xmlns:a16="http://schemas.microsoft.com/office/drawing/2014/main" id="{F0EA2E99-3AE6-1446-912C-E74DC9E34240}"/>
              </a:ext>
            </a:extLst>
          </p:cNvPr>
          <p:cNvPicPr>
            <a:picLocks noChangeAspect="1"/>
          </p:cNvPicPr>
          <p:nvPr/>
        </p:nvPicPr>
        <p:blipFill>
          <a:blip r:embed="rId15"/>
          <a:stretch>
            <a:fillRect/>
          </a:stretch>
        </p:blipFill>
        <p:spPr>
          <a:xfrm>
            <a:off x="7378994" y="1136052"/>
            <a:ext cx="2100729" cy="905647"/>
          </a:xfrm>
          <a:prstGeom prst="rect">
            <a:avLst/>
          </a:prstGeom>
        </p:spPr>
      </p:pic>
      <p:pic>
        <p:nvPicPr>
          <p:cNvPr id="8" name="Picture 7">
            <a:extLst>
              <a:ext uri="{FF2B5EF4-FFF2-40B4-BE49-F238E27FC236}">
                <a16:creationId xmlns:a16="http://schemas.microsoft.com/office/drawing/2014/main" id="{FA89D90A-36DF-D34A-83D9-2D5EB7A99FF9}"/>
              </a:ext>
            </a:extLst>
          </p:cNvPr>
          <p:cNvPicPr>
            <a:picLocks noChangeAspect="1"/>
          </p:cNvPicPr>
          <p:nvPr/>
        </p:nvPicPr>
        <p:blipFill>
          <a:blip r:embed="rId16"/>
          <a:stretch>
            <a:fillRect/>
          </a:stretch>
        </p:blipFill>
        <p:spPr>
          <a:xfrm>
            <a:off x="6756817" y="5073675"/>
            <a:ext cx="1006605" cy="521150"/>
          </a:xfrm>
          <a:prstGeom prst="rect">
            <a:avLst/>
          </a:prstGeom>
        </p:spPr>
      </p:pic>
      <p:sp>
        <p:nvSpPr>
          <p:cNvPr id="52" name="TextBox 51">
            <a:extLst>
              <a:ext uri="{FF2B5EF4-FFF2-40B4-BE49-F238E27FC236}">
                <a16:creationId xmlns:a16="http://schemas.microsoft.com/office/drawing/2014/main" id="{B8220948-06D8-BF4B-B0D8-2A3332B10F85}"/>
              </a:ext>
            </a:extLst>
          </p:cNvPr>
          <p:cNvSpPr txBox="1"/>
          <p:nvPr/>
        </p:nvSpPr>
        <p:spPr>
          <a:xfrm>
            <a:off x="7920004" y="4315775"/>
            <a:ext cx="4313555" cy="461665"/>
          </a:xfrm>
          <a:prstGeom prst="rect">
            <a:avLst/>
          </a:prstGeom>
          <a:noFill/>
        </p:spPr>
        <p:txBody>
          <a:bodyPr wrap="square" rtlCol="0">
            <a:spAutoFit/>
          </a:bodyPr>
          <a:lstStyle/>
          <a:p>
            <a:pPr algn="ctr"/>
            <a:r>
              <a:rPr lang="en-GB" sz="800" b="1" dirty="0">
                <a:latin typeface="+mj-lt"/>
              </a:rPr>
              <a:t>Changes in Commuting patterns: </a:t>
            </a:r>
          </a:p>
          <a:p>
            <a:r>
              <a:rPr lang="en-GB" sz="800" dirty="0">
                <a:latin typeface="+mj-lt"/>
              </a:rPr>
              <a:t>An increase in counter-urbanisation in HIC’s has meant that more people are commuting long distances to work.</a:t>
            </a:r>
          </a:p>
        </p:txBody>
      </p:sp>
      <p:graphicFrame>
        <p:nvGraphicFramePr>
          <p:cNvPr id="54" name="Table 53">
            <a:extLst>
              <a:ext uri="{FF2B5EF4-FFF2-40B4-BE49-F238E27FC236}">
                <a16:creationId xmlns:a16="http://schemas.microsoft.com/office/drawing/2014/main" id="{F9082342-CF62-764B-A06F-9C2DCE80890B}"/>
              </a:ext>
            </a:extLst>
          </p:cNvPr>
          <p:cNvGraphicFramePr>
            <a:graphicFrameLocks noGrp="1"/>
          </p:cNvGraphicFramePr>
          <p:nvPr>
            <p:extLst>
              <p:ext uri="{D42A27DB-BD31-4B8C-83A1-F6EECF244321}">
                <p14:modId xmlns:p14="http://schemas.microsoft.com/office/powerpoint/2010/main" val="3161564865"/>
              </p:ext>
            </p:extLst>
          </p:nvPr>
        </p:nvGraphicFramePr>
        <p:xfrm>
          <a:off x="7902425" y="4734093"/>
          <a:ext cx="4252116" cy="903291"/>
        </p:xfrm>
        <a:graphic>
          <a:graphicData uri="http://schemas.openxmlformats.org/drawingml/2006/table">
            <a:tbl>
              <a:tblPr firstRow="1" bandRow="1">
                <a:tableStyleId>{5C22544A-7EE6-4342-B048-85BDC9FD1C3A}</a:tableStyleId>
              </a:tblPr>
              <a:tblGrid>
                <a:gridCol w="2126058">
                  <a:extLst>
                    <a:ext uri="{9D8B030D-6E8A-4147-A177-3AD203B41FA5}">
                      <a16:colId xmlns:a16="http://schemas.microsoft.com/office/drawing/2014/main" val="1719406947"/>
                    </a:ext>
                  </a:extLst>
                </a:gridCol>
                <a:gridCol w="2126058">
                  <a:extLst>
                    <a:ext uri="{9D8B030D-6E8A-4147-A177-3AD203B41FA5}">
                      <a16:colId xmlns:a16="http://schemas.microsoft.com/office/drawing/2014/main" val="2328681090"/>
                    </a:ext>
                  </a:extLst>
                </a:gridCol>
              </a:tblGrid>
              <a:tr h="0">
                <a:tc>
                  <a:txBody>
                    <a:bodyPr/>
                    <a:lstStyle/>
                    <a:p>
                      <a:pPr algn="ctr"/>
                      <a:r>
                        <a:rPr lang="en-GB" sz="700" b="0" dirty="0">
                          <a:solidFill>
                            <a:schemeClr val="tx1"/>
                          </a:solidFill>
                          <a:latin typeface="+mj-lt"/>
                        </a:rPr>
                        <a:t>Factors leading to increased commuting</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700" b="0" dirty="0">
                          <a:solidFill>
                            <a:schemeClr val="tx1"/>
                          </a:solidFill>
                          <a:latin typeface="+mj-lt"/>
                        </a:rPr>
                        <a:t>Pull factors</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41008926"/>
                  </a:ext>
                </a:extLst>
              </a:tr>
              <a:tr h="705171">
                <a:tc>
                  <a:txBody>
                    <a:bodyPr/>
                    <a:lstStyle/>
                    <a:p>
                      <a:pPr marL="171450" indent="-171450">
                        <a:buFont typeface="Arial" panose="020B0604020202020204" pitchFamily="34" charset="0"/>
                        <a:buChar char="•"/>
                      </a:pPr>
                      <a:r>
                        <a:rPr lang="en-GB" sz="700" dirty="0">
                          <a:solidFill>
                            <a:schemeClr val="tx1"/>
                          </a:solidFill>
                          <a:latin typeface="+mj-lt"/>
                        </a:rPr>
                        <a:t>Cities have more jobs than rural areas</a:t>
                      </a:r>
                    </a:p>
                    <a:p>
                      <a:pPr marL="171450" indent="-171450">
                        <a:buFont typeface="Arial" panose="020B0604020202020204" pitchFamily="34" charset="0"/>
                        <a:buChar char="•"/>
                      </a:pPr>
                      <a:r>
                        <a:rPr lang="en-GB" sz="700" dirty="0">
                          <a:solidFill>
                            <a:schemeClr val="tx1"/>
                          </a:solidFill>
                          <a:latin typeface="+mj-lt"/>
                        </a:rPr>
                        <a:t>Rural housing is often cheaper</a:t>
                      </a:r>
                    </a:p>
                    <a:p>
                      <a:pPr marL="171450" indent="-171450">
                        <a:buFont typeface="Arial" panose="020B0604020202020204" pitchFamily="34" charset="0"/>
                        <a:buChar char="•"/>
                      </a:pPr>
                      <a:r>
                        <a:rPr lang="en-GB" sz="700" dirty="0">
                          <a:solidFill>
                            <a:schemeClr val="tx1"/>
                          </a:solidFill>
                          <a:latin typeface="+mj-lt"/>
                        </a:rPr>
                        <a:t>Better road and rail have cut journeys in half</a:t>
                      </a:r>
                    </a:p>
                    <a:p>
                      <a:pPr marL="171450" indent="-171450">
                        <a:buFont typeface="Arial" panose="020B0604020202020204" pitchFamily="34" charset="0"/>
                        <a:buChar char="•"/>
                      </a:pPr>
                      <a:r>
                        <a:rPr lang="en-GB" sz="700" dirty="0">
                          <a:solidFill>
                            <a:schemeClr val="tx1"/>
                          </a:solidFill>
                          <a:latin typeface="+mj-lt"/>
                        </a:rPr>
                        <a:t>Improvement in car safety has encouraged people to drive longer distances.</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171450" indent="-171450">
                        <a:buFont typeface="Arial" panose="020B0604020202020204" pitchFamily="34" charset="0"/>
                        <a:buChar char="•"/>
                      </a:pPr>
                      <a:r>
                        <a:rPr lang="en-GB" sz="700" dirty="0">
                          <a:solidFill>
                            <a:schemeClr val="tx1"/>
                          </a:solidFill>
                          <a:latin typeface="+mj-lt"/>
                        </a:rPr>
                        <a:t>People can work away from central office due to better internet and mobile coverage</a:t>
                      </a:r>
                    </a:p>
                    <a:p>
                      <a:pPr marL="171450" indent="-171450">
                        <a:buFont typeface="Arial" panose="020B0604020202020204" pitchFamily="34" charset="0"/>
                        <a:buChar char="•"/>
                      </a:pPr>
                      <a:r>
                        <a:rPr lang="en-GB" sz="700" dirty="0">
                          <a:solidFill>
                            <a:schemeClr val="tx1"/>
                          </a:solidFill>
                          <a:latin typeface="+mj-lt"/>
                        </a:rPr>
                        <a:t>Skype has meant people do not have to travel to meetings</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1544468039"/>
                  </a:ext>
                </a:extLst>
              </a:tr>
            </a:tbl>
          </a:graphicData>
        </a:graphic>
      </p:graphicFrame>
      <p:sp>
        <p:nvSpPr>
          <p:cNvPr id="57" name="Rectangle 56">
            <a:extLst>
              <a:ext uri="{FF2B5EF4-FFF2-40B4-BE49-F238E27FC236}">
                <a16:creationId xmlns:a16="http://schemas.microsoft.com/office/drawing/2014/main" id="{C1157025-490B-D84C-B261-F45341656670}"/>
              </a:ext>
            </a:extLst>
          </p:cNvPr>
          <p:cNvSpPr/>
          <p:nvPr/>
        </p:nvSpPr>
        <p:spPr>
          <a:xfrm>
            <a:off x="7845977" y="4315775"/>
            <a:ext cx="4331134" cy="2511192"/>
          </a:xfrm>
          <a:prstGeom prst="rect">
            <a:avLst/>
          </a:prstGeom>
          <a:noFill/>
          <a:ln>
            <a:solidFill>
              <a:srgbClr val="FF2F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 name="TextBox 58">
            <a:extLst>
              <a:ext uri="{FF2B5EF4-FFF2-40B4-BE49-F238E27FC236}">
                <a16:creationId xmlns:a16="http://schemas.microsoft.com/office/drawing/2014/main" id="{571A01C4-44FC-314C-8B66-8BB024980DD9}"/>
              </a:ext>
            </a:extLst>
          </p:cNvPr>
          <p:cNvSpPr txBox="1"/>
          <p:nvPr/>
        </p:nvSpPr>
        <p:spPr>
          <a:xfrm>
            <a:off x="7845977" y="5626638"/>
            <a:ext cx="4331134" cy="1200329"/>
          </a:xfrm>
          <a:prstGeom prst="rect">
            <a:avLst/>
          </a:prstGeom>
          <a:solidFill>
            <a:srgbClr val="FF8AD8">
              <a:alpha val="16863"/>
            </a:srgbClr>
          </a:solidFill>
        </p:spPr>
        <p:txBody>
          <a:bodyPr wrap="square" rtlCol="0">
            <a:spAutoFit/>
          </a:bodyPr>
          <a:lstStyle/>
          <a:p>
            <a:r>
              <a:rPr lang="en-GB" sz="800" dirty="0">
                <a:latin typeface="+mj-lt"/>
              </a:rPr>
              <a:t>Case study – Cardiff:</a:t>
            </a:r>
          </a:p>
          <a:p>
            <a:r>
              <a:rPr lang="en-GB" sz="800" dirty="0">
                <a:latin typeface="+mj-lt"/>
              </a:rPr>
              <a:t>Half the population of Wales, 1.49 million people live within 32km of Cardiff city centre. Almost 78,000 people commute into Cardiff and about 39,000 commute out of Cardiff each day. Cardiff commuters are often stuck in ques on the A470 from the north and A48 to the east. This causes traffic and can cause delays of up to an hour. </a:t>
            </a:r>
          </a:p>
          <a:p>
            <a:endParaRPr lang="en-GB" sz="800" dirty="0">
              <a:latin typeface="+mj-lt"/>
            </a:endParaRPr>
          </a:p>
          <a:p>
            <a:endParaRPr lang="en-GB" sz="800" dirty="0">
              <a:latin typeface="+mj-lt"/>
            </a:endParaRPr>
          </a:p>
          <a:p>
            <a:endParaRPr lang="en-GB" sz="800" dirty="0">
              <a:latin typeface="+mj-lt"/>
            </a:endParaRPr>
          </a:p>
          <a:p>
            <a:endParaRPr lang="en-GB" sz="800" dirty="0">
              <a:latin typeface="+mj-lt"/>
            </a:endParaRPr>
          </a:p>
        </p:txBody>
      </p:sp>
      <p:sp>
        <p:nvSpPr>
          <p:cNvPr id="64" name="Rectangle 63">
            <a:extLst>
              <a:ext uri="{FF2B5EF4-FFF2-40B4-BE49-F238E27FC236}">
                <a16:creationId xmlns:a16="http://schemas.microsoft.com/office/drawing/2014/main" id="{6EBFF09F-5165-584B-A5A9-5136A8BE7686}"/>
              </a:ext>
            </a:extLst>
          </p:cNvPr>
          <p:cNvSpPr/>
          <p:nvPr/>
        </p:nvSpPr>
        <p:spPr>
          <a:xfrm>
            <a:off x="7845977" y="6329473"/>
            <a:ext cx="4316104" cy="461665"/>
          </a:xfrm>
          <a:prstGeom prst="rect">
            <a:avLst/>
          </a:prstGeom>
        </p:spPr>
        <p:txBody>
          <a:bodyPr wrap="square">
            <a:spAutoFit/>
          </a:bodyPr>
          <a:lstStyle/>
          <a:p>
            <a:r>
              <a:rPr lang="en-GB" sz="800" dirty="0">
                <a:latin typeface="+mj-lt"/>
              </a:rPr>
              <a:t>Solutions to the congestion problem - Cardiff has three park and ride schemes, cycle routes, bus lanes, flexi hours so that businesses start and finish at different times as well as water taxi to take passengers from Cardiff Bay to the city centre.</a:t>
            </a:r>
          </a:p>
        </p:txBody>
      </p:sp>
      <p:sp>
        <p:nvSpPr>
          <p:cNvPr id="10" name="Rectangle 9">
            <a:extLst>
              <a:ext uri="{FF2B5EF4-FFF2-40B4-BE49-F238E27FC236}">
                <a16:creationId xmlns:a16="http://schemas.microsoft.com/office/drawing/2014/main" id="{CB020576-143D-8043-ACD9-DA739994C483}"/>
              </a:ext>
            </a:extLst>
          </p:cNvPr>
          <p:cNvSpPr/>
          <p:nvPr/>
        </p:nvSpPr>
        <p:spPr>
          <a:xfrm>
            <a:off x="7399254" y="214091"/>
            <a:ext cx="2061436" cy="830997"/>
          </a:xfrm>
          <a:prstGeom prst="rect">
            <a:avLst/>
          </a:prstGeom>
        </p:spPr>
        <p:txBody>
          <a:bodyPr wrap="square">
            <a:spAutoFit/>
          </a:bodyPr>
          <a:lstStyle/>
          <a:p>
            <a:pPr algn="just"/>
            <a:r>
              <a:rPr lang="en-GB" sz="800" dirty="0">
                <a:solidFill>
                  <a:srgbClr val="222222"/>
                </a:solidFill>
                <a:latin typeface="+mj-lt"/>
              </a:rPr>
              <a:t>Urban renewal is a program of land redevelopment often used to address urban decay in cities. Urban renewal is the clearing out of blighted areas in inner cities to clear out slums and create opportunities for higher class housing</a:t>
            </a:r>
            <a:endParaRPr lang="en-GB" sz="800" dirty="0">
              <a:latin typeface="+mj-lt"/>
            </a:endParaRPr>
          </a:p>
        </p:txBody>
      </p:sp>
      <p:sp>
        <p:nvSpPr>
          <p:cNvPr id="12" name="Rectangle 11">
            <a:extLst>
              <a:ext uri="{FF2B5EF4-FFF2-40B4-BE49-F238E27FC236}">
                <a16:creationId xmlns:a16="http://schemas.microsoft.com/office/drawing/2014/main" id="{27A4397A-3E9E-D44D-95F3-1728D1A4C7E3}"/>
              </a:ext>
            </a:extLst>
          </p:cNvPr>
          <p:cNvSpPr/>
          <p:nvPr/>
        </p:nvSpPr>
        <p:spPr>
          <a:xfrm>
            <a:off x="7400925" y="16793"/>
            <a:ext cx="4791075" cy="2795637"/>
          </a:xfrm>
          <a:prstGeom prst="rect">
            <a:avLst/>
          </a:prstGeom>
          <a:noFill/>
          <a:ln>
            <a:solidFill>
              <a:srgbClr val="FF2F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3" name="Picture 12">
            <a:extLst>
              <a:ext uri="{FF2B5EF4-FFF2-40B4-BE49-F238E27FC236}">
                <a16:creationId xmlns:a16="http://schemas.microsoft.com/office/drawing/2014/main" id="{A449A627-FBC1-AB4D-86B7-83BF4ABEB927}"/>
              </a:ext>
            </a:extLst>
          </p:cNvPr>
          <p:cNvPicPr>
            <a:picLocks noChangeAspect="1"/>
          </p:cNvPicPr>
          <p:nvPr/>
        </p:nvPicPr>
        <p:blipFill>
          <a:blip r:embed="rId17"/>
          <a:stretch>
            <a:fillRect/>
          </a:stretch>
        </p:blipFill>
        <p:spPr>
          <a:xfrm>
            <a:off x="7436814" y="2112347"/>
            <a:ext cx="954832" cy="663907"/>
          </a:xfrm>
          <a:prstGeom prst="rect">
            <a:avLst/>
          </a:prstGeom>
        </p:spPr>
      </p:pic>
      <p:pic>
        <p:nvPicPr>
          <p:cNvPr id="14" name="Picture 13">
            <a:extLst>
              <a:ext uri="{FF2B5EF4-FFF2-40B4-BE49-F238E27FC236}">
                <a16:creationId xmlns:a16="http://schemas.microsoft.com/office/drawing/2014/main" id="{6A58F643-DB75-6640-AEBE-FBB7A0B461FD}"/>
              </a:ext>
            </a:extLst>
          </p:cNvPr>
          <p:cNvPicPr>
            <a:picLocks noChangeAspect="1"/>
          </p:cNvPicPr>
          <p:nvPr/>
        </p:nvPicPr>
        <p:blipFill>
          <a:blip r:embed="rId18"/>
          <a:stretch>
            <a:fillRect/>
          </a:stretch>
        </p:blipFill>
        <p:spPr>
          <a:xfrm>
            <a:off x="8474140" y="2098592"/>
            <a:ext cx="954832" cy="675096"/>
          </a:xfrm>
          <a:prstGeom prst="rect">
            <a:avLst/>
          </a:prstGeom>
        </p:spPr>
      </p:pic>
      <p:sp>
        <p:nvSpPr>
          <p:cNvPr id="15" name="Rectangle 14">
            <a:extLst>
              <a:ext uri="{FF2B5EF4-FFF2-40B4-BE49-F238E27FC236}">
                <a16:creationId xmlns:a16="http://schemas.microsoft.com/office/drawing/2014/main" id="{81B790ED-8D70-7F44-9EA2-C6222FB61D94}"/>
              </a:ext>
            </a:extLst>
          </p:cNvPr>
          <p:cNvSpPr/>
          <p:nvPr/>
        </p:nvSpPr>
        <p:spPr>
          <a:xfrm>
            <a:off x="4976198" y="1077217"/>
            <a:ext cx="2421386" cy="1696113"/>
          </a:xfrm>
          <a:prstGeom prst="rect">
            <a:avLst/>
          </a:prstGeom>
          <a:noFill/>
          <a:ln>
            <a:solidFill>
              <a:srgbClr val="FF2F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921803FD-B533-1A47-9A1B-DE894E986F29}"/>
              </a:ext>
            </a:extLst>
          </p:cNvPr>
          <p:cNvSpPr txBox="1"/>
          <p:nvPr/>
        </p:nvSpPr>
        <p:spPr>
          <a:xfrm>
            <a:off x="3826099" y="4057100"/>
            <a:ext cx="1286227" cy="954107"/>
          </a:xfrm>
          <a:prstGeom prst="rect">
            <a:avLst/>
          </a:prstGeom>
          <a:noFill/>
        </p:spPr>
        <p:txBody>
          <a:bodyPr wrap="square" rtlCol="0">
            <a:spAutoFit/>
          </a:bodyPr>
          <a:lstStyle/>
          <a:p>
            <a:pPr algn="ctr"/>
            <a:r>
              <a:rPr lang="en-GB" sz="800" b="1" dirty="0">
                <a:latin typeface="+mj-lt"/>
              </a:rPr>
              <a:t>The Issue of Second Homes:</a:t>
            </a:r>
          </a:p>
          <a:p>
            <a:r>
              <a:rPr lang="en-GB" sz="800" dirty="0">
                <a:latin typeface="+mj-lt"/>
              </a:rPr>
              <a:t>Around 1.6 million people in England and Wales own a second home In the countryside that they use at weekends or holidays.   </a:t>
            </a:r>
          </a:p>
        </p:txBody>
      </p:sp>
      <p:sp>
        <p:nvSpPr>
          <p:cNvPr id="23" name="Rectangle 22">
            <a:extLst>
              <a:ext uri="{FF2B5EF4-FFF2-40B4-BE49-F238E27FC236}">
                <a16:creationId xmlns:a16="http://schemas.microsoft.com/office/drawing/2014/main" id="{0A1EFDB3-8F08-BB44-AA9D-30421E1798F2}"/>
              </a:ext>
            </a:extLst>
          </p:cNvPr>
          <p:cNvSpPr/>
          <p:nvPr/>
        </p:nvSpPr>
        <p:spPr>
          <a:xfrm>
            <a:off x="5787724" y="8295930"/>
            <a:ext cx="6096000" cy="646331"/>
          </a:xfrm>
          <a:prstGeom prst="rect">
            <a:avLst/>
          </a:prstGeom>
        </p:spPr>
        <p:txBody>
          <a:bodyPr>
            <a:spAutoFit/>
          </a:bodyPr>
          <a:lstStyle/>
          <a:p>
            <a:r>
              <a:rPr lang="en-GB" dirty="0"/>
              <a:t>Clone Town = Town where the High Street or other major shopping areas are significantly dominated by chain stores. </a:t>
            </a:r>
          </a:p>
        </p:txBody>
      </p:sp>
      <p:sp>
        <p:nvSpPr>
          <p:cNvPr id="73" name="Rectangle 72">
            <a:extLst>
              <a:ext uri="{FF2B5EF4-FFF2-40B4-BE49-F238E27FC236}">
                <a16:creationId xmlns:a16="http://schemas.microsoft.com/office/drawing/2014/main" id="{E2B2E529-B5F2-A34F-9169-770C64DD22A1}"/>
              </a:ext>
            </a:extLst>
          </p:cNvPr>
          <p:cNvSpPr/>
          <p:nvPr/>
        </p:nvSpPr>
        <p:spPr>
          <a:xfrm>
            <a:off x="4965009" y="2778259"/>
            <a:ext cx="3353950" cy="461665"/>
          </a:xfrm>
          <a:prstGeom prst="rect">
            <a:avLst/>
          </a:prstGeom>
          <a:ln>
            <a:noFill/>
          </a:ln>
        </p:spPr>
        <p:txBody>
          <a:bodyPr wrap="square">
            <a:spAutoFit/>
          </a:bodyPr>
          <a:lstStyle/>
          <a:p>
            <a:pPr algn="ctr"/>
            <a:r>
              <a:rPr lang="en-GB" sz="800" b="1" dirty="0">
                <a:latin typeface="+mj-lt"/>
              </a:rPr>
              <a:t> Out of Town Shopping – </a:t>
            </a:r>
          </a:p>
          <a:p>
            <a:r>
              <a:rPr lang="en-GB" sz="800" dirty="0">
                <a:latin typeface="+mj-lt"/>
              </a:rPr>
              <a:t>Traditional shopping centres have come under threat due to out of town shopping centres. Such as Merry Hill. </a:t>
            </a:r>
          </a:p>
        </p:txBody>
      </p:sp>
      <p:graphicFrame>
        <p:nvGraphicFramePr>
          <p:cNvPr id="74" name="Table 73">
            <a:extLst>
              <a:ext uri="{FF2B5EF4-FFF2-40B4-BE49-F238E27FC236}">
                <a16:creationId xmlns:a16="http://schemas.microsoft.com/office/drawing/2014/main" id="{6AC6C19F-CD18-4947-A4F2-02E9066A3F30}"/>
              </a:ext>
            </a:extLst>
          </p:cNvPr>
          <p:cNvGraphicFramePr>
            <a:graphicFrameLocks noGrp="1"/>
          </p:cNvGraphicFramePr>
          <p:nvPr>
            <p:extLst>
              <p:ext uri="{D42A27DB-BD31-4B8C-83A1-F6EECF244321}">
                <p14:modId xmlns:p14="http://schemas.microsoft.com/office/powerpoint/2010/main" val="4270110983"/>
              </p:ext>
            </p:extLst>
          </p:nvPr>
        </p:nvGraphicFramePr>
        <p:xfrm>
          <a:off x="5032719" y="3177752"/>
          <a:ext cx="3286240" cy="1081801"/>
        </p:xfrm>
        <a:graphic>
          <a:graphicData uri="http://schemas.openxmlformats.org/drawingml/2006/table">
            <a:tbl>
              <a:tblPr firstRow="1" bandRow="1">
                <a:tableStyleId>{5C22544A-7EE6-4342-B048-85BDC9FD1C3A}</a:tableStyleId>
              </a:tblPr>
              <a:tblGrid>
                <a:gridCol w="1643120">
                  <a:extLst>
                    <a:ext uri="{9D8B030D-6E8A-4147-A177-3AD203B41FA5}">
                      <a16:colId xmlns:a16="http://schemas.microsoft.com/office/drawing/2014/main" val="2301575780"/>
                    </a:ext>
                  </a:extLst>
                </a:gridCol>
                <a:gridCol w="1643120">
                  <a:extLst>
                    <a:ext uri="{9D8B030D-6E8A-4147-A177-3AD203B41FA5}">
                      <a16:colId xmlns:a16="http://schemas.microsoft.com/office/drawing/2014/main" val="150159049"/>
                    </a:ext>
                  </a:extLst>
                </a:gridCol>
              </a:tblGrid>
              <a:tr h="196100">
                <a:tc>
                  <a:txBody>
                    <a:bodyPr/>
                    <a:lstStyle/>
                    <a:p>
                      <a:pPr algn="ctr"/>
                      <a:r>
                        <a:rPr lang="en-GB" sz="800" dirty="0">
                          <a:solidFill>
                            <a:schemeClr val="tx1"/>
                          </a:solidFill>
                          <a:latin typeface="+mj-lt"/>
                        </a:rPr>
                        <a:t>Advantages</a:t>
                      </a: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a:txBody>
                    <a:bodyPr/>
                    <a:lstStyle/>
                    <a:p>
                      <a:pPr algn="ctr"/>
                      <a:r>
                        <a:rPr lang="en-GB" sz="800" dirty="0">
                          <a:solidFill>
                            <a:schemeClr val="tx1"/>
                          </a:solidFill>
                          <a:latin typeface="+mj-lt"/>
                        </a:rPr>
                        <a:t>Disadvantages</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49341551"/>
                  </a:ext>
                </a:extLst>
              </a:tr>
              <a:tr h="868441">
                <a:tc>
                  <a:txBody>
                    <a:bodyPr/>
                    <a:lstStyle/>
                    <a:p>
                      <a:pPr>
                        <a:buFont typeface="Arial" panose="020B0604020202020204" pitchFamily="34" charset="0"/>
                        <a:buChar char="•"/>
                      </a:pPr>
                      <a:r>
                        <a:rPr lang="en-GB" sz="800" kern="1200" dirty="0">
                          <a:solidFill>
                            <a:schemeClr val="tx1"/>
                          </a:solidFill>
                          <a:latin typeface="+mj-lt"/>
                          <a:ea typeface="+mn-ea"/>
                          <a:cs typeface="+mn-cs"/>
                        </a:rPr>
                        <a:t>Large free parking areas</a:t>
                      </a:r>
                    </a:p>
                    <a:p>
                      <a:pPr>
                        <a:buFont typeface="Arial" panose="020B0604020202020204" pitchFamily="34" charset="0"/>
                        <a:buChar char="•"/>
                      </a:pPr>
                      <a:r>
                        <a:rPr lang="en-GB" sz="800" kern="1200" dirty="0">
                          <a:solidFill>
                            <a:schemeClr val="tx1"/>
                          </a:solidFill>
                          <a:latin typeface="+mj-lt"/>
                          <a:ea typeface="+mn-ea"/>
                          <a:cs typeface="+mn-cs"/>
                        </a:rPr>
                        <a:t>Less congestion </a:t>
                      </a:r>
                    </a:p>
                    <a:p>
                      <a:pPr>
                        <a:buFont typeface="Arial" panose="020B0604020202020204" pitchFamily="34" charset="0"/>
                        <a:buChar char="•"/>
                      </a:pPr>
                      <a:r>
                        <a:rPr lang="en-GB" sz="800" kern="1200" dirty="0">
                          <a:solidFill>
                            <a:schemeClr val="tx1"/>
                          </a:solidFill>
                          <a:latin typeface="+mj-lt"/>
                          <a:ea typeface="+mn-ea"/>
                          <a:cs typeface="+mn-cs"/>
                        </a:rPr>
                        <a:t>Quick and easy access</a:t>
                      </a:r>
                    </a:p>
                    <a:p>
                      <a:pPr>
                        <a:buFont typeface="Arial" panose="020B0604020202020204" pitchFamily="34" charset="0"/>
                        <a:buChar char="•"/>
                      </a:pPr>
                      <a:r>
                        <a:rPr lang="en-GB" sz="800" kern="1200" dirty="0">
                          <a:solidFill>
                            <a:schemeClr val="tx1"/>
                          </a:solidFill>
                          <a:latin typeface="+mj-lt"/>
                          <a:ea typeface="+mn-ea"/>
                          <a:cs typeface="+mn-cs"/>
                        </a:rPr>
                        <a:t>Often room for expansion</a:t>
                      </a:r>
                    </a:p>
                    <a:p>
                      <a:pPr>
                        <a:buFont typeface="Arial" panose="020B0604020202020204" pitchFamily="34" charset="0"/>
                        <a:buChar char="•"/>
                      </a:pPr>
                      <a:r>
                        <a:rPr lang="en-GB" sz="800" kern="1200" dirty="0">
                          <a:solidFill>
                            <a:schemeClr val="tx1"/>
                          </a:solidFill>
                          <a:latin typeface="+mj-lt"/>
                          <a:ea typeface="+mn-ea"/>
                          <a:cs typeface="+mn-cs"/>
                        </a:rPr>
                        <a:t>Near suburban housing</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tc>
                  <a:txBody>
                    <a:bodyPr/>
                    <a:lstStyle/>
                    <a:p>
                      <a:pPr>
                        <a:buFont typeface="Arial" panose="020B0604020202020204" pitchFamily="34" charset="0"/>
                        <a:buChar char="•"/>
                      </a:pPr>
                      <a:r>
                        <a:rPr lang="en-GB" sz="800" b="0" i="0" u="none" strike="noStrike" kern="1200" dirty="0">
                          <a:solidFill>
                            <a:schemeClr val="tx1"/>
                          </a:solidFill>
                          <a:effectLst/>
                          <a:latin typeface="+mj-lt"/>
                          <a:ea typeface="+mn-ea"/>
                          <a:cs typeface="+mn-cs"/>
                        </a:rPr>
                        <a:t>Causes a decline in city centre shopping </a:t>
                      </a:r>
                    </a:p>
                    <a:p>
                      <a:pPr>
                        <a:buFont typeface="Arial" panose="020B0604020202020204" pitchFamily="34" charset="0"/>
                        <a:buChar char="•"/>
                      </a:pPr>
                      <a:r>
                        <a:rPr lang="en-GB" sz="800" b="0" i="0" u="none" strike="noStrike" kern="1200" dirty="0">
                          <a:solidFill>
                            <a:schemeClr val="tx1"/>
                          </a:solidFill>
                          <a:effectLst/>
                          <a:latin typeface="+mj-lt"/>
                          <a:ea typeface="+mn-ea"/>
                          <a:cs typeface="+mn-cs"/>
                        </a:rPr>
                        <a:t>Can increase congestion out of town</a:t>
                      </a:r>
                    </a:p>
                    <a:p>
                      <a:pPr>
                        <a:buFont typeface="Arial" panose="020B0604020202020204" pitchFamily="34" charset="0"/>
                        <a:buChar char="•"/>
                      </a:pPr>
                      <a:r>
                        <a:rPr lang="en-GB" sz="800" b="0" i="0" u="none" strike="noStrike" kern="1200" dirty="0">
                          <a:solidFill>
                            <a:schemeClr val="tx1"/>
                          </a:solidFill>
                          <a:effectLst/>
                          <a:latin typeface="+mj-lt"/>
                          <a:ea typeface="+mn-ea"/>
                          <a:cs typeface="+mn-cs"/>
                        </a:rPr>
                        <a:t>Often has chain stores so does not support small independent shops </a:t>
                      </a: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val="2473035716"/>
                  </a:ext>
                </a:extLst>
              </a:tr>
            </a:tbl>
          </a:graphicData>
        </a:graphic>
      </p:graphicFrame>
      <p:sp>
        <p:nvSpPr>
          <p:cNvPr id="75" name="Rectangle 74">
            <a:extLst>
              <a:ext uri="{FF2B5EF4-FFF2-40B4-BE49-F238E27FC236}">
                <a16:creationId xmlns:a16="http://schemas.microsoft.com/office/drawing/2014/main" id="{2A62D4BE-633D-0F4C-9476-27F17FC2EDC7}"/>
              </a:ext>
            </a:extLst>
          </p:cNvPr>
          <p:cNvSpPr/>
          <p:nvPr/>
        </p:nvSpPr>
        <p:spPr>
          <a:xfrm>
            <a:off x="4972485" y="2781640"/>
            <a:ext cx="3346474" cy="186693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49C00D22-86A4-FE48-B075-247E2F909586}"/>
              </a:ext>
            </a:extLst>
          </p:cNvPr>
          <p:cNvSpPr/>
          <p:nvPr/>
        </p:nvSpPr>
        <p:spPr>
          <a:xfrm>
            <a:off x="3856077" y="4050596"/>
            <a:ext cx="1176639" cy="991267"/>
          </a:xfrm>
          <a:prstGeom prst="rect">
            <a:avLst/>
          </a:prstGeom>
          <a:noFill/>
          <a:ln>
            <a:solidFill>
              <a:srgbClr val="FF2F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Rectangle 1">
            <a:extLst>
              <a:ext uri="{FF2B5EF4-FFF2-40B4-BE49-F238E27FC236}">
                <a16:creationId xmlns:a16="http://schemas.microsoft.com/office/drawing/2014/main" id="{7E1DC8D9-EF82-B545-8F6D-7019BDD17984}"/>
              </a:ext>
            </a:extLst>
          </p:cNvPr>
          <p:cNvSpPr/>
          <p:nvPr/>
        </p:nvSpPr>
        <p:spPr>
          <a:xfrm>
            <a:off x="5009145" y="4247730"/>
            <a:ext cx="2836832" cy="830997"/>
          </a:xfrm>
          <a:prstGeom prst="rect">
            <a:avLst/>
          </a:prstGeom>
        </p:spPr>
        <p:txBody>
          <a:bodyPr wrap="square">
            <a:spAutoFit/>
          </a:bodyPr>
          <a:lstStyle/>
          <a:p>
            <a:pPr algn="ctr"/>
            <a:r>
              <a:rPr lang="en-GB" sz="800" b="1" dirty="0">
                <a:latin typeface="+mj-lt"/>
              </a:rPr>
              <a:t>Mega-city: </a:t>
            </a:r>
          </a:p>
          <a:p>
            <a:r>
              <a:rPr lang="en-GB" sz="800" dirty="0">
                <a:latin typeface="+mj-lt"/>
              </a:rPr>
              <a:t>Cities with more than 10 million residents are known as mega-cities. In 2015 there were 28 mega-cities. 16 in Asia, 3 in Europe.</a:t>
            </a:r>
          </a:p>
          <a:p>
            <a:endParaRPr lang="en-GB" sz="800" dirty="0">
              <a:latin typeface="+mj-lt"/>
            </a:endParaRPr>
          </a:p>
          <a:p>
            <a:r>
              <a:rPr lang="en-GB" sz="800" dirty="0">
                <a:latin typeface="+mj-lt"/>
              </a:rPr>
              <a:t>Tokyo (Japan) is currently the largest 'megacity' in the world with 37.4 million inhabitants</a:t>
            </a:r>
          </a:p>
        </p:txBody>
      </p:sp>
      <p:sp>
        <p:nvSpPr>
          <p:cNvPr id="4" name="Rectangle 3">
            <a:extLst>
              <a:ext uri="{FF2B5EF4-FFF2-40B4-BE49-F238E27FC236}">
                <a16:creationId xmlns:a16="http://schemas.microsoft.com/office/drawing/2014/main" id="{C5328013-3901-074F-A6FF-488429B29A38}"/>
              </a:ext>
            </a:extLst>
          </p:cNvPr>
          <p:cNvSpPr/>
          <p:nvPr/>
        </p:nvSpPr>
        <p:spPr>
          <a:xfrm>
            <a:off x="5032716" y="4259553"/>
            <a:ext cx="2813260" cy="782310"/>
          </a:xfrm>
          <a:prstGeom prst="rect">
            <a:avLst/>
          </a:prstGeom>
          <a:noFill/>
          <a:ln>
            <a:solidFill>
              <a:srgbClr val="FF2F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Box 24">
            <a:extLst>
              <a:ext uri="{FF2B5EF4-FFF2-40B4-BE49-F238E27FC236}">
                <a16:creationId xmlns:a16="http://schemas.microsoft.com/office/drawing/2014/main" id="{A74E7CDB-F035-04AD-255F-C783C370C1F9}"/>
              </a:ext>
            </a:extLst>
          </p:cNvPr>
          <p:cNvSpPr txBox="1"/>
          <p:nvPr/>
        </p:nvSpPr>
        <p:spPr>
          <a:xfrm>
            <a:off x="9428972" y="37078"/>
            <a:ext cx="2748139" cy="1546577"/>
          </a:xfrm>
          <a:prstGeom prst="rect">
            <a:avLst/>
          </a:prstGeom>
          <a:noFill/>
        </p:spPr>
        <p:txBody>
          <a:bodyPr wrap="square" rtlCol="0">
            <a:spAutoFit/>
          </a:bodyPr>
          <a:lstStyle/>
          <a:p>
            <a:r>
              <a:rPr lang="en-GB" sz="1050" b="1" dirty="0">
                <a:latin typeface="+mj-lt"/>
              </a:rPr>
              <a:t>Birmingham’s Big City Plan:  </a:t>
            </a:r>
            <a:r>
              <a:rPr lang="en-GB" sz="1050" dirty="0">
                <a:latin typeface="+mj-lt"/>
              </a:rPr>
              <a:t>aims to regenerate the city centre by improving </a:t>
            </a:r>
            <a:r>
              <a:rPr lang="en-GB" sz="1050" b="1" dirty="0">
                <a:latin typeface="+mj-lt"/>
              </a:rPr>
              <a:t>transport links</a:t>
            </a:r>
            <a:r>
              <a:rPr lang="en-GB" sz="1050" dirty="0">
                <a:latin typeface="+mj-lt"/>
              </a:rPr>
              <a:t>, creating new public spaces, and attracting businesses. It has brought investment, new jobs, and modern housing, especially around </a:t>
            </a:r>
            <a:r>
              <a:rPr lang="en-GB" sz="1050" dirty="0" err="1">
                <a:latin typeface="+mj-lt"/>
              </a:rPr>
              <a:t>Eastside</a:t>
            </a:r>
            <a:r>
              <a:rPr lang="en-GB" sz="1050" dirty="0">
                <a:latin typeface="+mj-lt"/>
              </a:rPr>
              <a:t> and the Jewellery Quarter. However, some argue regeneration causes </a:t>
            </a:r>
            <a:r>
              <a:rPr lang="en-GB" sz="1050" b="1" dirty="0">
                <a:latin typeface="+mj-lt"/>
              </a:rPr>
              <a:t>gentrification</a:t>
            </a:r>
            <a:r>
              <a:rPr lang="en-GB" sz="1050" dirty="0">
                <a:latin typeface="+mj-lt"/>
              </a:rPr>
              <a:t>, making areas less affordable for long‑term residents and increasing inequality.</a:t>
            </a:r>
          </a:p>
        </p:txBody>
      </p:sp>
      <p:pic>
        <p:nvPicPr>
          <p:cNvPr id="29" name="Picture 28">
            <a:extLst>
              <a:ext uri="{FF2B5EF4-FFF2-40B4-BE49-F238E27FC236}">
                <a16:creationId xmlns:a16="http://schemas.microsoft.com/office/drawing/2014/main" id="{90D499AA-C783-D9E5-F40F-73C86B8DE9F8}"/>
              </a:ext>
            </a:extLst>
          </p:cNvPr>
          <p:cNvPicPr>
            <a:picLocks noChangeAspect="1"/>
          </p:cNvPicPr>
          <p:nvPr/>
        </p:nvPicPr>
        <p:blipFill>
          <a:blip r:embed="rId19"/>
          <a:stretch>
            <a:fillRect/>
          </a:stretch>
        </p:blipFill>
        <p:spPr>
          <a:xfrm>
            <a:off x="9870034" y="1562162"/>
            <a:ext cx="1783475" cy="1188015"/>
          </a:xfrm>
          <a:prstGeom prst="rect">
            <a:avLst/>
          </a:prstGeom>
        </p:spPr>
      </p:pic>
    </p:spTree>
    <p:extLst>
      <p:ext uri="{BB962C8B-B14F-4D97-AF65-F5344CB8AC3E}">
        <p14:creationId xmlns:p14="http://schemas.microsoft.com/office/powerpoint/2010/main" val="37289945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Rectangle 44">
            <a:extLst>
              <a:ext uri="{FF2B5EF4-FFF2-40B4-BE49-F238E27FC236}">
                <a16:creationId xmlns:a16="http://schemas.microsoft.com/office/drawing/2014/main" id="{39610952-26AB-8E47-B88B-F9EBB49FB21D}"/>
              </a:ext>
            </a:extLst>
          </p:cNvPr>
          <p:cNvSpPr/>
          <p:nvPr/>
        </p:nvSpPr>
        <p:spPr>
          <a:xfrm>
            <a:off x="5887909" y="3480436"/>
            <a:ext cx="2957617" cy="794532"/>
          </a:xfrm>
          <a:prstGeom prst="rect">
            <a:avLst/>
          </a:prstGeom>
          <a:solidFill>
            <a:srgbClr val="FFEB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Rectangle 47">
            <a:extLst>
              <a:ext uri="{FF2B5EF4-FFF2-40B4-BE49-F238E27FC236}">
                <a16:creationId xmlns:a16="http://schemas.microsoft.com/office/drawing/2014/main" id="{1AA7B5D5-A082-744D-AED1-7E0DE986C547}"/>
              </a:ext>
            </a:extLst>
          </p:cNvPr>
          <p:cNvSpPr/>
          <p:nvPr/>
        </p:nvSpPr>
        <p:spPr>
          <a:xfrm>
            <a:off x="9644326" y="4277037"/>
            <a:ext cx="2547674" cy="2580963"/>
          </a:xfrm>
          <a:prstGeom prst="rect">
            <a:avLst/>
          </a:prstGeom>
          <a:solidFill>
            <a:srgbClr val="FF2600">
              <a:alpha val="41176"/>
            </a:srgbClr>
          </a:solidFill>
          <a:ln>
            <a:solidFill>
              <a:srgbClr val="C00000"/>
            </a:solidFill>
          </a:ln>
        </p:spPr>
        <p:txBody>
          <a:bodyPr wrap="square">
            <a:spAutoFit/>
          </a:bodyPr>
          <a:lstStyle/>
          <a:p>
            <a:pPr algn="ctr">
              <a:spcAft>
                <a:spcPts val="0"/>
              </a:spcAft>
            </a:pPr>
            <a:r>
              <a:rPr lang="en-GB" sz="600" b="1" u="sng" dirty="0">
                <a:latin typeface="+mj-lt"/>
                <a:ea typeface="Calibri" panose="020F0502020204030204" pitchFamily="34" charset="0"/>
                <a:cs typeface="Times New Roman" panose="02020603050405020304" pitchFamily="18" charset="0"/>
              </a:rPr>
              <a:t>Command Words:</a:t>
            </a:r>
          </a:p>
          <a:p>
            <a:pPr algn="ctr">
              <a:spcAft>
                <a:spcPts val="0"/>
              </a:spcAft>
            </a:pPr>
            <a:endParaRPr lang="en-GB" sz="600" b="1" u="sng" dirty="0">
              <a:latin typeface="+mj-lt"/>
              <a:ea typeface="Calibri" panose="020F0502020204030204" pitchFamily="34" charset="0"/>
              <a:cs typeface="Times New Roman" panose="02020603050405020304" pitchFamily="18" charset="0"/>
            </a:endParaRPr>
          </a:p>
          <a:p>
            <a:pPr>
              <a:spcAft>
                <a:spcPts val="0"/>
              </a:spcAft>
            </a:pPr>
            <a:r>
              <a:rPr lang="en-GB" sz="600" b="1" dirty="0">
                <a:solidFill>
                  <a:srgbClr val="000000"/>
                </a:solidFill>
                <a:latin typeface="+mj-lt"/>
                <a:ea typeface="Calibri" panose="020F0502020204030204" pitchFamily="34" charset="0"/>
                <a:cs typeface="Times New Roman" panose="02020603050405020304" pitchFamily="18" charset="0"/>
              </a:rPr>
              <a:t>Analyse - </a:t>
            </a:r>
            <a:r>
              <a:rPr lang="en-GB" sz="600" dirty="0">
                <a:solidFill>
                  <a:srgbClr val="000000"/>
                </a:solidFill>
                <a:latin typeface="+mj-lt"/>
                <a:ea typeface="Times New Roman" panose="02020603050405020304" pitchFamily="18" charset="0"/>
                <a:cs typeface="Arial" panose="020B0604020202020204" pitchFamily="34" charset="0"/>
              </a:rPr>
              <a:t>Take apart an idea, concept or statement and</a:t>
            </a:r>
            <a:br>
              <a:rPr lang="en-GB" sz="600" dirty="0">
                <a:solidFill>
                  <a:srgbClr val="000000"/>
                </a:solidFill>
                <a:latin typeface="+mj-lt"/>
                <a:ea typeface="Times New Roman" panose="02020603050405020304" pitchFamily="18" charset="0"/>
                <a:cs typeface="Arial" panose="020B0604020202020204" pitchFamily="34" charset="0"/>
              </a:rPr>
            </a:br>
            <a:r>
              <a:rPr lang="en-GB" sz="600" dirty="0">
                <a:solidFill>
                  <a:srgbClr val="000000"/>
                </a:solidFill>
                <a:latin typeface="+mj-lt"/>
                <a:ea typeface="Times New Roman" panose="02020603050405020304" pitchFamily="18" charset="0"/>
                <a:cs typeface="Arial" panose="020B0604020202020204" pitchFamily="34" charset="0"/>
              </a:rPr>
              <a:t>criticise it.</a:t>
            </a:r>
            <a:endParaRPr lang="en-GB" sz="600" dirty="0">
              <a:latin typeface="+mj-lt"/>
              <a:ea typeface="Calibri" panose="020F0502020204030204" pitchFamily="34" charset="0"/>
              <a:cs typeface="Times New Roman" panose="02020603050405020304" pitchFamily="18" charset="0"/>
            </a:endParaRPr>
          </a:p>
          <a:p>
            <a:r>
              <a:rPr lang="en-GB" sz="600" b="1" dirty="0">
                <a:solidFill>
                  <a:srgbClr val="000000"/>
                </a:solidFill>
                <a:latin typeface="+mj-lt"/>
                <a:ea typeface="Times New Roman" panose="02020603050405020304" pitchFamily="18" charset="0"/>
              </a:rPr>
              <a:t>Assess - </a:t>
            </a:r>
            <a:r>
              <a:rPr lang="en-GB" sz="600" dirty="0">
                <a:solidFill>
                  <a:srgbClr val="000000"/>
                </a:solidFill>
                <a:latin typeface="+mj-lt"/>
                <a:ea typeface="Times New Roman" panose="02020603050405020304" pitchFamily="18" charset="0"/>
              </a:rPr>
              <a:t>Come to a conclusion about the overall value or significance of something; discuss its positive and negative aspects to show balance. </a:t>
            </a:r>
            <a:endParaRPr lang="en-GB" sz="600" dirty="0">
              <a:latin typeface="+mj-lt"/>
              <a:ea typeface="Times New Roman" panose="02020603050405020304" pitchFamily="18" charset="0"/>
            </a:endParaRPr>
          </a:p>
          <a:p>
            <a:r>
              <a:rPr lang="en-GB" sz="600" b="1" dirty="0">
                <a:solidFill>
                  <a:srgbClr val="000000"/>
                </a:solidFill>
                <a:latin typeface="+mj-lt"/>
                <a:ea typeface="Times New Roman" panose="02020603050405020304" pitchFamily="18" charset="0"/>
              </a:rPr>
              <a:t>Compare - </a:t>
            </a:r>
            <a:r>
              <a:rPr lang="en-GB" sz="600" dirty="0">
                <a:solidFill>
                  <a:srgbClr val="000000"/>
                </a:solidFill>
                <a:latin typeface="+mj-lt"/>
                <a:ea typeface="Times New Roman" panose="02020603050405020304" pitchFamily="18" charset="0"/>
              </a:rPr>
              <a:t>Identify similarities and differences. </a:t>
            </a:r>
            <a:endParaRPr lang="en-GB" sz="600" dirty="0">
              <a:latin typeface="+mj-lt"/>
              <a:ea typeface="Times New Roman" panose="02020603050405020304" pitchFamily="18" charset="0"/>
            </a:endParaRPr>
          </a:p>
          <a:p>
            <a:r>
              <a:rPr lang="en-GB" sz="600" b="1" dirty="0">
                <a:solidFill>
                  <a:srgbClr val="000000"/>
                </a:solidFill>
                <a:latin typeface="+mj-lt"/>
                <a:ea typeface="Times New Roman" panose="02020603050405020304" pitchFamily="18" charset="0"/>
              </a:rPr>
              <a:t>Define - </a:t>
            </a:r>
            <a:r>
              <a:rPr lang="en-GB" sz="600" dirty="0">
                <a:solidFill>
                  <a:srgbClr val="000000"/>
                </a:solidFill>
                <a:latin typeface="+mj-lt"/>
                <a:ea typeface="Times New Roman" panose="02020603050405020304" pitchFamily="18" charset="0"/>
              </a:rPr>
              <a:t>State the meaning of an idea or concept. </a:t>
            </a:r>
            <a:endParaRPr lang="en-GB" sz="600" dirty="0">
              <a:latin typeface="+mj-lt"/>
              <a:ea typeface="Times New Roman" panose="02020603050405020304" pitchFamily="18" charset="0"/>
            </a:endParaRPr>
          </a:p>
          <a:p>
            <a:r>
              <a:rPr lang="en-GB" sz="600" b="1" dirty="0">
                <a:solidFill>
                  <a:srgbClr val="000000"/>
                </a:solidFill>
                <a:latin typeface="+mj-lt"/>
                <a:ea typeface="Times New Roman" panose="02020603050405020304" pitchFamily="18" charset="0"/>
              </a:rPr>
              <a:t>Describe </a:t>
            </a:r>
            <a:r>
              <a:rPr lang="en-GB" sz="600" dirty="0">
                <a:solidFill>
                  <a:srgbClr val="000000"/>
                </a:solidFill>
                <a:latin typeface="+mj-lt"/>
                <a:ea typeface="Times New Roman" panose="02020603050405020304" pitchFamily="18" charset="0"/>
              </a:rPr>
              <a:t>- Set out the main characteristics of something; DON’T EXPLAIN. </a:t>
            </a:r>
            <a:endParaRPr lang="en-GB" sz="600" dirty="0">
              <a:latin typeface="+mj-lt"/>
              <a:ea typeface="Times New Roman" panose="02020603050405020304" pitchFamily="18" charset="0"/>
            </a:endParaRPr>
          </a:p>
          <a:p>
            <a:r>
              <a:rPr lang="en-GB" sz="600" b="1" dirty="0">
                <a:solidFill>
                  <a:srgbClr val="000000"/>
                </a:solidFill>
                <a:latin typeface="+mj-lt"/>
                <a:ea typeface="Times New Roman" panose="02020603050405020304" pitchFamily="18" charset="0"/>
              </a:rPr>
              <a:t>Discuss -</a:t>
            </a:r>
            <a:r>
              <a:rPr lang="en-GB" sz="600" dirty="0">
                <a:solidFill>
                  <a:srgbClr val="000000"/>
                </a:solidFill>
                <a:latin typeface="+mj-lt"/>
                <a:ea typeface="Times New Roman" panose="02020603050405020304" pitchFamily="18" charset="0"/>
              </a:rPr>
              <a:t>Set out both sides of an argument (for and against) and come to a conclusion; there should be some evidence of balance.</a:t>
            </a:r>
            <a:endParaRPr lang="en-GB" sz="600" dirty="0">
              <a:latin typeface="+mj-lt"/>
              <a:ea typeface="Times New Roman" panose="02020603050405020304" pitchFamily="18" charset="0"/>
            </a:endParaRPr>
          </a:p>
          <a:p>
            <a:r>
              <a:rPr lang="en-GB" sz="600" b="1" dirty="0">
                <a:solidFill>
                  <a:srgbClr val="000000"/>
                </a:solidFill>
                <a:latin typeface="+mj-lt"/>
                <a:ea typeface="Times New Roman" panose="02020603050405020304" pitchFamily="18" charset="0"/>
              </a:rPr>
              <a:t>Evaluate - </a:t>
            </a:r>
            <a:r>
              <a:rPr lang="en-GB" sz="600" dirty="0">
                <a:solidFill>
                  <a:srgbClr val="000000"/>
                </a:solidFill>
                <a:latin typeface="+mj-lt"/>
                <a:ea typeface="Times New Roman" panose="02020603050405020304" pitchFamily="18" charset="0"/>
              </a:rPr>
              <a:t>Make a judgement about the effectiveness of something; discuss its strengths </a:t>
            </a:r>
            <a:r>
              <a:rPr lang="en-GB" sz="600" b="1" dirty="0">
                <a:solidFill>
                  <a:srgbClr val="000000"/>
                </a:solidFill>
                <a:latin typeface="+mj-lt"/>
                <a:ea typeface="Times New Roman" panose="02020603050405020304" pitchFamily="18" charset="0"/>
              </a:rPr>
              <a:t>and </a:t>
            </a:r>
            <a:r>
              <a:rPr lang="en-GB" sz="600" dirty="0">
                <a:solidFill>
                  <a:srgbClr val="000000"/>
                </a:solidFill>
                <a:latin typeface="+mj-lt"/>
                <a:ea typeface="Times New Roman" panose="02020603050405020304" pitchFamily="18" charset="0"/>
              </a:rPr>
              <a:t>weaknesses and come to a conclusion about its overall success or importance. </a:t>
            </a:r>
            <a:endParaRPr lang="en-GB" sz="600" dirty="0">
              <a:latin typeface="+mj-lt"/>
              <a:ea typeface="Times New Roman" panose="02020603050405020304" pitchFamily="18" charset="0"/>
            </a:endParaRPr>
          </a:p>
          <a:p>
            <a:r>
              <a:rPr lang="en-GB" sz="600" b="1" dirty="0">
                <a:solidFill>
                  <a:srgbClr val="000000"/>
                </a:solidFill>
                <a:latin typeface="+mj-lt"/>
                <a:ea typeface="Times New Roman" panose="02020603050405020304" pitchFamily="18" charset="0"/>
              </a:rPr>
              <a:t>Explain - </a:t>
            </a:r>
            <a:r>
              <a:rPr lang="en-GB" sz="600" dirty="0">
                <a:solidFill>
                  <a:srgbClr val="000000"/>
                </a:solidFill>
                <a:latin typeface="+mj-lt"/>
                <a:ea typeface="Times New Roman" panose="02020603050405020304" pitchFamily="18" charset="0"/>
              </a:rPr>
              <a:t>Give reasons why something happens.</a:t>
            </a:r>
            <a:endParaRPr lang="en-GB" sz="600" dirty="0">
              <a:latin typeface="+mj-lt"/>
              <a:ea typeface="Times New Roman" panose="02020603050405020304" pitchFamily="18" charset="0"/>
            </a:endParaRPr>
          </a:p>
          <a:p>
            <a:r>
              <a:rPr lang="en-GB" sz="600" b="1" dirty="0">
                <a:solidFill>
                  <a:srgbClr val="000000"/>
                </a:solidFill>
                <a:latin typeface="+mj-lt"/>
                <a:ea typeface="Times New Roman" panose="02020603050405020304" pitchFamily="18" charset="0"/>
              </a:rPr>
              <a:t>Give - </a:t>
            </a:r>
            <a:r>
              <a:rPr lang="en-GB" sz="600" dirty="0">
                <a:solidFill>
                  <a:srgbClr val="000000"/>
                </a:solidFill>
                <a:latin typeface="+mj-lt"/>
                <a:ea typeface="Times New Roman" panose="02020603050405020304" pitchFamily="18" charset="0"/>
              </a:rPr>
              <a:t>Produce an answer from recall. </a:t>
            </a:r>
            <a:endParaRPr lang="en-GB" sz="600" dirty="0">
              <a:latin typeface="+mj-lt"/>
              <a:ea typeface="Times New Roman" panose="02020603050405020304" pitchFamily="18" charset="0"/>
            </a:endParaRPr>
          </a:p>
          <a:p>
            <a:r>
              <a:rPr lang="en-GB" sz="600" b="1" dirty="0">
                <a:solidFill>
                  <a:srgbClr val="000000"/>
                </a:solidFill>
                <a:latin typeface="+mj-lt"/>
                <a:ea typeface="Times New Roman" panose="02020603050405020304" pitchFamily="18" charset="0"/>
              </a:rPr>
              <a:t>Justify - </a:t>
            </a:r>
            <a:r>
              <a:rPr lang="en-GB" sz="600" dirty="0">
                <a:solidFill>
                  <a:srgbClr val="000000"/>
                </a:solidFill>
                <a:latin typeface="+mj-lt"/>
                <a:ea typeface="Times New Roman" panose="02020603050405020304" pitchFamily="18" charset="0"/>
              </a:rPr>
              <a:t>Support an idea or argument with evidence; for the outcome chosen, the positives must outweigh the negatives. </a:t>
            </a:r>
          </a:p>
          <a:p>
            <a:r>
              <a:rPr lang="en-GB" sz="600" b="1" dirty="0">
                <a:solidFill>
                  <a:srgbClr val="000000"/>
                </a:solidFill>
                <a:latin typeface="+mj-lt"/>
                <a:ea typeface="Times New Roman" panose="02020603050405020304" pitchFamily="18" charset="0"/>
              </a:rPr>
              <a:t>State</a:t>
            </a:r>
            <a:r>
              <a:rPr lang="en-GB" sz="600" dirty="0">
                <a:solidFill>
                  <a:srgbClr val="000000"/>
                </a:solidFill>
                <a:latin typeface="+mj-lt"/>
                <a:ea typeface="Times New Roman" panose="02020603050405020304" pitchFamily="18" charset="0"/>
              </a:rPr>
              <a:t> = name</a:t>
            </a:r>
          </a:p>
          <a:p>
            <a:r>
              <a:rPr lang="en-GB" sz="600" b="1" dirty="0">
                <a:solidFill>
                  <a:srgbClr val="000000"/>
                </a:solidFill>
                <a:latin typeface="+mj-lt"/>
                <a:ea typeface="Times New Roman" panose="02020603050405020304" pitchFamily="18" charset="0"/>
              </a:rPr>
              <a:t>To what extent </a:t>
            </a:r>
            <a:r>
              <a:rPr lang="en-GB" sz="600" dirty="0">
                <a:solidFill>
                  <a:srgbClr val="000000"/>
                </a:solidFill>
                <a:latin typeface="+mj-lt"/>
                <a:ea typeface="Times New Roman" panose="02020603050405020304" pitchFamily="18" charset="0"/>
              </a:rPr>
              <a:t>- D</a:t>
            </a:r>
            <a:r>
              <a:rPr lang="en-GB" sz="600" dirty="0">
                <a:latin typeface="+mj-lt"/>
              </a:rPr>
              <a:t>iscuss and conclude how far you agree or disagree with a statement or view.</a:t>
            </a:r>
            <a:r>
              <a:rPr lang="en-GB" sz="600" dirty="0">
                <a:effectLst/>
                <a:latin typeface="+mj-lt"/>
              </a:rPr>
              <a:t> </a:t>
            </a:r>
          </a:p>
          <a:p>
            <a:endParaRPr lang="en-GB" sz="600" dirty="0">
              <a:latin typeface="+mj-lt"/>
              <a:ea typeface="Times New Roman" panose="02020603050405020304" pitchFamily="18" charset="0"/>
            </a:endParaRPr>
          </a:p>
          <a:p>
            <a:endParaRPr lang="en-GB" sz="600" dirty="0">
              <a:latin typeface="+mj-lt"/>
              <a:ea typeface="Times New Roman" panose="02020603050405020304" pitchFamily="18" charset="0"/>
            </a:endParaRPr>
          </a:p>
          <a:p>
            <a:endParaRPr lang="en-GB" sz="600" dirty="0">
              <a:latin typeface="+mj-lt"/>
              <a:ea typeface="Times New Roman" panose="02020603050405020304" pitchFamily="18" charset="0"/>
            </a:endParaRPr>
          </a:p>
          <a:p>
            <a:endParaRPr lang="en-GB" sz="600" dirty="0">
              <a:latin typeface="+mj-lt"/>
              <a:ea typeface="Times New Roman" panose="02020603050405020304" pitchFamily="18" charset="0"/>
            </a:endParaRPr>
          </a:p>
          <a:p>
            <a:endParaRPr lang="en-GB" sz="600" dirty="0">
              <a:latin typeface="+mj-lt"/>
              <a:ea typeface="Times New Roman" panose="02020603050405020304" pitchFamily="18" charset="0"/>
            </a:endParaRPr>
          </a:p>
          <a:p>
            <a:endParaRPr lang="en-GB" sz="600" dirty="0">
              <a:latin typeface="+mj-lt"/>
              <a:ea typeface="Times New Roman" panose="02020603050405020304" pitchFamily="18" charset="0"/>
            </a:endParaRPr>
          </a:p>
        </p:txBody>
      </p:sp>
      <p:pic>
        <p:nvPicPr>
          <p:cNvPr id="69" name="Picture 68" descr="A picture containing photo, standing, black, white&#10;&#10;Description automatically generated">
            <a:extLst>
              <a:ext uri="{FF2B5EF4-FFF2-40B4-BE49-F238E27FC236}">
                <a16:creationId xmlns:a16="http://schemas.microsoft.com/office/drawing/2014/main" id="{FFE97EB5-3F19-F64D-A30E-6FE990521966}"/>
              </a:ext>
            </a:extLst>
          </p:cNvPr>
          <p:cNvPicPr>
            <a:picLocks noChangeAspect="1"/>
          </p:cNvPicPr>
          <p:nvPr/>
        </p:nvPicPr>
        <p:blipFill>
          <a:blip r:embed="rId2"/>
          <a:stretch>
            <a:fillRect/>
          </a:stretch>
        </p:blipFill>
        <p:spPr>
          <a:xfrm>
            <a:off x="10395451" y="6352459"/>
            <a:ext cx="475811" cy="473524"/>
          </a:xfrm>
          <a:prstGeom prst="rect">
            <a:avLst/>
          </a:prstGeom>
        </p:spPr>
      </p:pic>
      <p:sp>
        <p:nvSpPr>
          <p:cNvPr id="70" name="TextBox 69">
            <a:extLst>
              <a:ext uri="{FF2B5EF4-FFF2-40B4-BE49-F238E27FC236}">
                <a16:creationId xmlns:a16="http://schemas.microsoft.com/office/drawing/2014/main" id="{9FE7A267-9868-B64C-8B58-6311B886DABA}"/>
              </a:ext>
            </a:extLst>
          </p:cNvPr>
          <p:cNvSpPr txBox="1"/>
          <p:nvPr/>
        </p:nvSpPr>
        <p:spPr>
          <a:xfrm>
            <a:off x="10841915" y="6404555"/>
            <a:ext cx="883575" cy="369332"/>
          </a:xfrm>
          <a:prstGeom prst="rect">
            <a:avLst/>
          </a:prstGeom>
          <a:noFill/>
        </p:spPr>
        <p:txBody>
          <a:bodyPr wrap="none" rtlCol="0">
            <a:spAutoFit/>
          </a:bodyPr>
          <a:lstStyle/>
          <a:p>
            <a:r>
              <a:rPr lang="en-GB" sz="600" dirty="0">
                <a:latin typeface="+mj-lt"/>
              </a:rPr>
              <a:t>Box = command word</a:t>
            </a:r>
          </a:p>
          <a:p>
            <a:r>
              <a:rPr lang="en-GB" sz="600" dirty="0">
                <a:latin typeface="+mj-lt"/>
              </a:rPr>
              <a:t>Underline = key words</a:t>
            </a:r>
          </a:p>
          <a:p>
            <a:r>
              <a:rPr lang="en-GB" sz="600" dirty="0">
                <a:latin typeface="+mj-lt"/>
              </a:rPr>
              <a:t>Glance =  back </a:t>
            </a:r>
          </a:p>
        </p:txBody>
      </p:sp>
      <p:graphicFrame>
        <p:nvGraphicFramePr>
          <p:cNvPr id="7" name="Table 6">
            <a:extLst>
              <a:ext uri="{FF2B5EF4-FFF2-40B4-BE49-F238E27FC236}">
                <a16:creationId xmlns:a16="http://schemas.microsoft.com/office/drawing/2014/main" id="{4FDB451C-B0E0-4F46-8FF7-5BD89BD489A2}"/>
              </a:ext>
            </a:extLst>
          </p:cNvPr>
          <p:cNvGraphicFramePr>
            <a:graphicFrameLocks noGrp="1"/>
          </p:cNvGraphicFramePr>
          <p:nvPr>
            <p:extLst>
              <p:ext uri="{D42A27DB-BD31-4B8C-83A1-F6EECF244321}">
                <p14:modId xmlns:p14="http://schemas.microsoft.com/office/powerpoint/2010/main" val="3756689943"/>
              </p:ext>
            </p:extLst>
          </p:nvPr>
        </p:nvGraphicFramePr>
        <p:xfrm>
          <a:off x="0" y="802983"/>
          <a:ext cx="3263180" cy="1645920"/>
        </p:xfrm>
        <a:graphic>
          <a:graphicData uri="http://schemas.openxmlformats.org/drawingml/2006/table">
            <a:tbl>
              <a:tblPr firstRow="1" bandRow="1">
                <a:tableStyleId>{5C22544A-7EE6-4342-B048-85BDC9FD1C3A}</a:tableStyleId>
              </a:tblPr>
              <a:tblGrid>
                <a:gridCol w="1631590">
                  <a:extLst>
                    <a:ext uri="{9D8B030D-6E8A-4147-A177-3AD203B41FA5}">
                      <a16:colId xmlns:a16="http://schemas.microsoft.com/office/drawing/2014/main" val="20000"/>
                    </a:ext>
                  </a:extLst>
                </a:gridCol>
                <a:gridCol w="1631590">
                  <a:extLst>
                    <a:ext uri="{9D8B030D-6E8A-4147-A177-3AD203B41FA5}">
                      <a16:colId xmlns:a16="http://schemas.microsoft.com/office/drawing/2014/main" val="20001"/>
                    </a:ext>
                  </a:extLst>
                </a:gridCol>
              </a:tblGrid>
              <a:tr h="193861">
                <a:tc>
                  <a:txBody>
                    <a:bodyPr/>
                    <a:lstStyle/>
                    <a:p>
                      <a:pPr algn="ctr"/>
                      <a:r>
                        <a:rPr lang="en-GB" sz="800" dirty="0">
                          <a:solidFill>
                            <a:schemeClr val="tx1"/>
                          </a:solidFill>
                          <a:latin typeface="+mj-lt"/>
                        </a:rPr>
                        <a:t>Greenfield sites</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800" dirty="0">
                          <a:solidFill>
                            <a:schemeClr val="tx1"/>
                          </a:solidFill>
                          <a:latin typeface="+mj-lt"/>
                        </a:rPr>
                        <a:t>Brownfield sites</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1190857">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800" kern="1200" dirty="0">
                          <a:solidFill>
                            <a:schemeClr val="tx1"/>
                          </a:solidFill>
                          <a:latin typeface="+mj-lt"/>
                          <a:ea typeface="+mn-ea"/>
                          <a:cs typeface="+mn-cs"/>
                        </a:rPr>
                        <a:t>Encourages urban sprawl, so are not favoured by environmentalists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800" kern="1200" dirty="0">
                          <a:solidFill>
                            <a:schemeClr val="tx1"/>
                          </a:solidFill>
                          <a:latin typeface="+mj-lt"/>
                          <a:ea typeface="+mn-ea"/>
                          <a:cs typeface="+mn-cs"/>
                        </a:rPr>
                        <a:t>Reduces area of countryside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800" kern="1200" dirty="0">
                          <a:solidFill>
                            <a:schemeClr val="tx1"/>
                          </a:solidFill>
                          <a:latin typeface="+mj-lt"/>
                          <a:ea typeface="+mn-ea"/>
                          <a:cs typeface="+mn-cs"/>
                        </a:rPr>
                        <a:t>Cheaper to build 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800" kern="1200" dirty="0">
                          <a:solidFill>
                            <a:schemeClr val="tx1"/>
                          </a:solidFill>
                          <a:latin typeface="+mj-lt"/>
                          <a:ea typeface="+mn-ea"/>
                          <a:cs typeface="+mn-cs"/>
                        </a:rPr>
                        <a:t>Encourage commuting and therefore traffic (causing pollution)</a:t>
                      </a:r>
                    </a:p>
                    <a:p>
                      <a:pPr marL="171450" indent="-171450" algn="l">
                        <a:buFont typeface="Arial" panose="020B0604020202020204" pitchFamily="34" charset="0"/>
                        <a:buChar char="•"/>
                      </a:pPr>
                      <a:endParaRPr lang="en-GB" sz="800" dirty="0">
                        <a:solidFill>
                          <a:schemeClr val="tx1"/>
                        </a:solidFill>
                        <a:latin typeface="+mj-lt"/>
                      </a:endParaRP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800" kern="1200" dirty="0">
                          <a:solidFill>
                            <a:schemeClr val="tx1"/>
                          </a:solidFill>
                          <a:latin typeface="+mj-lt"/>
                          <a:ea typeface="+mn-ea"/>
                          <a:cs typeface="+mn-cs"/>
                        </a:rPr>
                        <a:t>Valuable, since old building can be split up into new homes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800" kern="1200" dirty="0">
                          <a:solidFill>
                            <a:schemeClr val="tx1"/>
                          </a:solidFill>
                          <a:latin typeface="+mj-lt"/>
                          <a:ea typeface="+mn-ea"/>
                          <a:cs typeface="+mn-cs"/>
                        </a:rPr>
                        <a:t>Use unsightly areas and redevelop them, therefore improves the urban environment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800" kern="1200" dirty="0">
                          <a:solidFill>
                            <a:schemeClr val="tx1"/>
                          </a:solidFill>
                          <a:latin typeface="+mj-lt"/>
                          <a:ea typeface="+mn-ea"/>
                          <a:cs typeface="+mn-cs"/>
                        </a:rPr>
                        <a:t>Reduces urban sprawl because the site has previously been developed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800" kern="1200" dirty="0">
                          <a:solidFill>
                            <a:schemeClr val="tx1"/>
                          </a:solidFill>
                          <a:latin typeface="+mj-lt"/>
                          <a:ea typeface="+mn-ea"/>
                          <a:cs typeface="+mn-cs"/>
                        </a:rPr>
                        <a:t>Found in urban areas, so reduces demand on car use</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10001"/>
                  </a:ext>
                </a:extLst>
              </a:tr>
            </a:tbl>
          </a:graphicData>
        </a:graphic>
      </p:graphicFrame>
      <p:sp>
        <p:nvSpPr>
          <p:cNvPr id="3" name="TextBox 2">
            <a:extLst>
              <a:ext uri="{FF2B5EF4-FFF2-40B4-BE49-F238E27FC236}">
                <a16:creationId xmlns:a16="http://schemas.microsoft.com/office/drawing/2014/main" id="{E56BF834-DA1F-C040-B664-4E1A480F614D}"/>
              </a:ext>
            </a:extLst>
          </p:cNvPr>
          <p:cNvSpPr txBox="1"/>
          <p:nvPr/>
        </p:nvSpPr>
        <p:spPr>
          <a:xfrm>
            <a:off x="176778" y="0"/>
            <a:ext cx="3263180" cy="218208"/>
          </a:xfrm>
          <a:prstGeom prst="rect">
            <a:avLst/>
          </a:prstGeom>
          <a:noFill/>
        </p:spPr>
        <p:txBody>
          <a:bodyPr wrap="square" rtlCol="0">
            <a:spAutoFit/>
          </a:bodyPr>
          <a:lstStyle/>
          <a:p>
            <a:pPr algn="ctr"/>
            <a:r>
              <a:rPr lang="en-GB" sz="800" b="1" dirty="0">
                <a:latin typeface="+mj-lt"/>
              </a:rPr>
              <a:t>Greenfield Site vs Brownfield Site</a:t>
            </a:r>
          </a:p>
        </p:txBody>
      </p:sp>
      <p:pic>
        <p:nvPicPr>
          <p:cNvPr id="9" name="Picture 8">
            <a:extLst>
              <a:ext uri="{FF2B5EF4-FFF2-40B4-BE49-F238E27FC236}">
                <a16:creationId xmlns:a16="http://schemas.microsoft.com/office/drawing/2014/main" id="{1EEBCECD-4CB8-114E-B1EF-F3E60C0FADA7}"/>
              </a:ext>
            </a:extLst>
          </p:cNvPr>
          <p:cNvPicPr>
            <a:picLocks noChangeAspect="1"/>
          </p:cNvPicPr>
          <p:nvPr/>
        </p:nvPicPr>
        <p:blipFill>
          <a:blip r:embed="rId3"/>
          <a:stretch>
            <a:fillRect/>
          </a:stretch>
        </p:blipFill>
        <p:spPr>
          <a:xfrm>
            <a:off x="3087636" y="10390"/>
            <a:ext cx="704643" cy="813863"/>
          </a:xfrm>
          <a:prstGeom prst="rect">
            <a:avLst/>
          </a:prstGeom>
        </p:spPr>
      </p:pic>
      <p:sp>
        <p:nvSpPr>
          <p:cNvPr id="4" name="Rectangle 3">
            <a:extLst>
              <a:ext uri="{FF2B5EF4-FFF2-40B4-BE49-F238E27FC236}">
                <a16:creationId xmlns:a16="http://schemas.microsoft.com/office/drawing/2014/main" id="{3D168371-AE77-C647-BC74-574CD8E59738}"/>
              </a:ext>
            </a:extLst>
          </p:cNvPr>
          <p:cNvSpPr/>
          <p:nvPr/>
        </p:nvSpPr>
        <p:spPr>
          <a:xfrm>
            <a:off x="0" y="218208"/>
            <a:ext cx="3087636" cy="584775"/>
          </a:xfrm>
          <a:prstGeom prst="rect">
            <a:avLst/>
          </a:prstGeom>
        </p:spPr>
        <p:txBody>
          <a:bodyPr wrap="square">
            <a:spAutoFit/>
          </a:bodyPr>
          <a:lstStyle/>
          <a:p>
            <a:r>
              <a:rPr lang="en-GB" sz="800" dirty="0">
                <a:solidFill>
                  <a:srgbClr val="222222"/>
                </a:solidFill>
                <a:latin typeface="+mj-lt"/>
              </a:rPr>
              <a:t>In British town planning, the green belt is a policy for controlling urban growth. The idea is for a ring of countryside where urbanisation will be resisted for the foreseeable future, maintaining an area where agriculture, forestry and outdoor leisure can be expected to prevail.</a:t>
            </a:r>
            <a:endParaRPr lang="en-GB" sz="800" dirty="0">
              <a:latin typeface="+mj-lt"/>
            </a:endParaRPr>
          </a:p>
        </p:txBody>
      </p:sp>
      <p:sp>
        <p:nvSpPr>
          <p:cNvPr id="6" name="Rectangle 5">
            <a:extLst>
              <a:ext uri="{FF2B5EF4-FFF2-40B4-BE49-F238E27FC236}">
                <a16:creationId xmlns:a16="http://schemas.microsoft.com/office/drawing/2014/main" id="{EB6F94BF-39C9-3245-8DAF-D80381F98775}"/>
              </a:ext>
            </a:extLst>
          </p:cNvPr>
          <p:cNvSpPr/>
          <p:nvPr/>
        </p:nvSpPr>
        <p:spPr>
          <a:xfrm>
            <a:off x="0" y="0"/>
            <a:ext cx="3792279" cy="2639898"/>
          </a:xfrm>
          <a:prstGeom prst="rect">
            <a:avLst/>
          </a:prstGeom>
          <a:noFill/>
          <a:ln>
            <a:solidFill>
              <a:srgbClr val="FF2F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7D3CFAFE-3618-FA47-812A-7DE59C05E6C0}"/>
              </a:ext>
            </a:extLst>
          </p:cNvPr>
          <p:cNvSpPr/>
          <p:nvPr/>
        </p:nvSpPr>
        <p:spPr>
          <a:xfrm>
            <a:off x="3792279" y="0"/>
            <a:ext cx="5053247" cy="461665"/>
          </a:xfrm>
          <a:prstGeom prst="rect">
            <a:avLst/>
          </a:prstGeom>
        </p:spPr>
        <p:txBody>
          <a:bodyPr wrap="square">
            <a:spAutoFit/>
          </a:bodyPr>
          <a:lstStyle/>
          <a:p>
            <a:pPr algn="ctr"/>
            <a:r>
              <a:rPr lang="en-GB" sz="800" b="1" dirty="0">
                <a:latin typeface="+mj-lt"/>
              </a:rPr>
              <a:t>UK Ageing Population – </a:t>
            </a:r>
          </a:p>
          <a:p>
            <a:r>
              <a:rPr lang="en-GB" sz="800" dirty="0">
                <a:latin typeface="+mj-lt"/>
              </a:rPr>
              <a:t>By 2025, more than a third of the UK's population will be over 55.</a:t>
            </a:r>
            <a:br>
              <a:rPr lang="en-GB" sz="800" dirty="0">
                <a:latin typeface="+mj-lt"/>
              </a:rPr>
            </a:br>
            <a:r>
              <a:rPr lang="en-GB" sz="800" dirty="0">
                <a:latin typeface="+mj-lt"/>
              </a:rPr>
              <a:t>There are two reasons for this; an increase in life expectancy and a decline in the fertility rate. </a:t>
            </a:r>
          </a:p>
        </p:txBody>
      </p:sp>
      <p:sp>
        <p:nvSpPr>
          <p:cNvPr id="11" name="TextBox 10">
            <a:extLst>
              <a:ext uri="{FF2B5EF4-FFF2-40B4-BE49-F238E27FC236}">
                <a16:creationId xmlns:a16="http://schemas.microsoft.com/office/drawing/2014/main" id="{F54F1340-6CEC-DF4C-95F8-CD2D533B549D}"/>
              </a:ext>
            </a:extLst>
          </p:cNvPr>
          <p:cNvSpPr txBox="1"/>
          <p:nvPr/>
        </p:nvSpPr>
        <p:spPr>
          <a:xfrm>
            <a:off x="3792279" y="461665"/>
            <a:ext cx="2746027" cy="1077218"/>
          </a:xfrm>
          <a:prstGeom prst="rect">
            <a:avLst/>
          </a:prstGeom>
          <a:solidFill>
            <a:schemeClr val="accent4">
              <a:lumMod val="20000"/>
              <a:lumOff val="80000"/>
              <a:alpha val="40000"/>
            </a:schemeClr>
          </a:solidFill>
        </p:spPr>
        <p:txBody>
          <a:bodyPr wrap="square" rtlCol="0">
            <a:spAutoFit/>
          </a:bodyPr>
          <a:lstStyle/>
          <a:p>
            <a:r>
              <a:rPr lang="en-GB" sz="800" dirty="0">
                <a:latin typeface="+mj-lt"/>
              </a:rPr>
              <a:t>Impacts:</a:t>
            </a:r>
          </a:p>
          <a:p>
            <a:pPr marL="285750" indent="-285750">
              <a:buFont typeface="Arial" panose="020B0604020202020204" pitchFamily="34" charset="0"/>
              <a:buChar char="•"/>
            </a:pPr>
            <a:r>
              <a:rPr lang="en-GB" sz="800" dirty="0">
                <a:latin typeface="+mj-lt"/>
              </a:rPr>
              <a:t>There are a growing number of wealthy older people</a:t>
            </a:r>
          </a:p>
          <a:p>
            <a:pPr marL="285750" indent="-285750">
              <a:buFont typeface="Arial" panose="020B0604020202020204" pitchFamily="34" charset="0"/>
              <a:buChar char="•"/>
            </a:pPr>
            <a:r>
              <a:rPr lang="en-GB" sz="800" dirty="0">
                <a:latin typeface="+mj-lt"/>
              </a:rPr>
              <a:t>The proportion of people of working age is shrinking while the proportion of people who are retired is growing</a:t>
            </a:r>
          </a:p>
          <a:p>
            <a:pPr marL="285750" indent="-285750">
              <a:buFont typeface="Arial" panose="020B0604020202020204" pitchFamily="34" charset="0"/>
              <a:buChar char="•"/>
            </a:pPr>
            <a:r>
              <a:rPr lang="en-GB" sz="800" dirty="0">
                <a:latin typeface="+mj-lt"/>
              </a:rPr>
              <a:t>The number of older people who live alone is increasing </a:t>
            </a:r>
          </a:p>
          <a:p>
            <a:pPr marL="285750" indent="-285750">
              <a:buFont typeface="Arial" panose="020B0604020202020204" pitchFamily="34" charset="0"/>
              <a:buChar char="•"/>
            </a:pPr>
            <a:r>
              <a:rPr lang="en-GB" sz="800" dirty="0">
                <a:latin typeface="+mj-lt"/>
              </a:rPr>
              <a:t>The number of older people who have complex or long term health issues is growing </a:t>
            </a:r>
          </a:p>
        </p:txBody>
      </p:sp>
      <p:sp>
        <p:nvSpPr>
          <p:cNvPr id="12" name="TextBox 11">
            <a:extLst>
              <a:ext uri="{FF2B5EF4-FFF2-40B4-BE49-F238E27FC236}">
                <a16:creationId xmlns:a16="http://schemas.microsoft.com/office/drawing/2014/main" id="{5D520336-D038-3546-8293-459C482CAB3D}"/>
              </a:ext>
            </a:extLst>
          </p:cNvPr>
          <p:cNvSpPr txBox="1"/>
          <p:nvPr/>
        </p:nvSpPr>
        <p:spPr>
          <a:xfrm>
            <a:off x="6538306" y="466147"/>
            <a:ext cx="2307220" cy="1077218"/>
          </a:xfrm>
          <a:prstGeom prst="rect">
            <a:avLst/>
          </a:prstGeom>
          <a:solidFill>
            <a:schemeClr val="accent6">
              <a:lumMod val="20000"/>
              <a:lumOff val="80000"/>
              <a:alpha val="40000"/>
            </a:schemeClr>
          </a:solidFill>
        </p:spPr>
        <p:txBody>
          <a:bodyPr wrap="square" rtlCol="0">
            <a:spAutoFit/>
          </a:bodyPr>
          <a:lstStyle/>
          <a:p>
            <a:r>
              <a:rPr lang="en-GB" sz="800" dirty="0">
                <a:latin typeface="+mj-lt"/>
              </a:rPr>
              <a:t>Responses:</a:t>
            </a:r>
          </a:p>
          <a:p>
            <a:pPr marL="285750" indent="-285750">
              <a:buFont typeface="Arial" panose="020B0604020202020204" pitchFamily="34" charset="0"/>
              <a:buChar char="•"/>
            </a:pPr>
            <a:r>
              <a:rPr lang="en-GB" sz="800" dirty="0">
                <a:latin typeface="+mj-lt"/>
              </a:rPr>
              <a:t>Encourage people to take up regular exercise</a:t>
            </a:r>
          </a:p>
          <a:p>
            <a:pPr marL="285750" indent="-285750">
              <a:buFont typeface="Arial" panose="020B0604020202020204" pitchFamily="34" charset="0"/>
              <a:buChar char="•"/>
            </a:pPr>
            <a:r>
              <a:rPr lang="en-GB" sz="800" dirty="0">
                <a:latin typeface="+mj-lt"/>
              </a:rPr>
              <a:t>Encourage migration of younger people</a:t>
            </a:r>
          </a:p>
          <a:p>
            <a:pPr marL="285750" indent="-285750">
              <a:buFont typeface="Arial" panose="020B0604020202020204" pitchFamily="34" charset="0"/>
              <a:buChar char="•"/>
            </a:pPr>
            <a:r>
              <a:rPr lang="en-GB" sz="800" dirty="0">
                <a:latin typeface="+mj-lt"/>
              </a:rPr>
              <a:t>Encourage young people to start saving to pension scheme sooner</a:t>
            </a:r>
          </a:p>
          <a:p>
            <a:pPr marL="285750" indent="-285750">
              <a:buFont typeface="Arial" panose="020B0604020202020204" pitchFamily="34" charset="0"/>
              <a:buChar char="•"/>
            </a:pPr>
            <a:r>
              <a:rPr lang="en-GB" sz="800" dirty="0">
                <a:latin typeface="+mj-lt"/>
              </a:rPr>
              <a:t>Discourage smoking, alcohol and overeating</a:t>
            </a:r>
          </a:p>
          <a:p>
            <a:pPr marL="285750" indent="-285750">
              <a:buFont typeface="Arial" panose="020B0604020202020204" pitchFamily="34" charset="0"/>
              <a:buChar char="•"/>
            </a:pPr>
            <a:r>
              <a:rPr lang="en-GB" sz="800" dirty="0">
                <a:latin typeface="+mj-lt"/>
              </a:rPr>
              <a:t>Raise the age people can access their old age pension.</a:t>
            </a:r>
          </a:p>
        </p:txBody>
      </p:sp>
      <p:sp>
        <p:nvSpPr>
          <p:cNvPr id="13" name="Rectangle 12">
            <a:extLst>
              <a:ext uri="{FF2B5EF4-FFF2-40B4-BE49-F238E27FC236}">
                <a16:creationId xmlns:a16="http://schemas.microsoft.com/office/drawing/2014/main" id="{95A635BA-EF64-A647-9CDC-186CAC569408}"/>
              </a:ext>
            </a:extLst>
          </p:cNvPr>
          <p:cNvSpPr/>
          <p:nvPr/>
        </p:nvSpPr>
        <p:spPr>
          <a:xfrm>
            <a:off x="3792279" y="0"/>
            <a:ext cx="5053247" cy="1547847"/>
          </a:xfrm>
          <a:prstGeom prst="rect">
            <a:avLst/>
          </a:prstGeom>
          <a:noFill/>
          <a:ln>
            <a:solidFill>
              <a:srgbClr val="FF2F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800">
              <a:latin typeface="+mj-lt"/>
            </a:endParaRPr>
          </a:p>
        </p:txBody>
      </p:sp>
      <p:pic>
        <p:nvPicPr>
          <p:cNvPr id="14" name="Picture 13">
            <a:extLst>
              <a:ext uri="{FF2B5EF4-FFF2-40B4-BE49-F238E27FC236}">
                <a16:creationId xmlns:a16="http://schemas.microsoft.com/office/drawing/2014/main" id="{C7E898FA-2834-BB48-AE0E-A8DA0F82F518}"/>
              </a:ext>
            </a:extLst>
          </p:cNvPr>
          <p:cNvPicPr>
            <a:picLocks noChangeAspect="1"/>
          </p:cNvPicPr>
          <p:nvPr/>
        </p:nvPicPr>
        <p:blipFill rotWithShape="1">
          <a:blip r:embed="rId4"/>
          <a:srcRect t="10981" b="13722"/>
          <a:stretch/>
        </p:blipFill>
        <p:spPr>
          <a:xfrm>
            <a:off x="3945306" y="1725407"/>
            <a:ext cx="1731852" cy="978012"/>
          </a:xfrm>
          <a:prstGeom prst="rect">
            <a:avLst/>
          </a:prstGeom>
        </p:spPr>
      </p:pic>
      <p:sp>
        <p:nvSpPr>
          <p:cNvPr id="2" name="Rectangle 1">
            <a:extLst>
              <a:ext uri="{FF2B5EF4-FFF2-40B4-BE49-F238E27FC236}">
                <a16:creationId xmlns:a16="http://schemas.microsoft.com/office/drawing/2014/main" id="{BAE59E67-1DC8-DF49-A5FB-049E6A48AE31}"/>
              </a:ext>
            </a:extLst>
          </p:cNvPr>
          <p:cNvSpPr/>
          <p:nvPr/>
        </p:nvSpPr>
        <p:spPr>
          <a:xfrm>
            <a:off x="3782380" y="1547847"/>
            <a:ext cx="2064511" cy="3293209"/>
          </a:xfrm>
          <a:prstGeom prst="rect">
            <a:avLst/>
          </a:prstGeom>
        </p:spPr>
        <p:txBody>
          <a:bodyPr wrap="square">
            <a:spAutoFit/>
          </a:bodyPr>
          <a:lstStyle/>
          <a:p>
            <a:pPr algn="ctr"/>
            <a:r>
              <a:rPr lang="en-GB" sz="800" b="1" dirty="0">
                <a:solidFill>
                  <a:srgbClr val="231F20"/>
                </a:solidFill>
                <a:latin typeface="+mj-lt"/>
              </a:rPr>
              <a:t>Burgees Model – </a:t>
            </a:r>
          </a:p>
          <a:p>
            <a:endParaRPr lang="en-GB" sz="800" dirty="0">
              <a:solidFill>
                <a:srgbClr val="231F20"/>
              </a:solidFill>
              <a:latin typeface="+mj-lt"/>
            </a:endParaRPr>
          </a:p>
          <a:p>
            <a:endParaRPr lang="en-GB" sz="800" dirty="0">
              <a:solidFill>
                <a:srgbClr val="231F20"/>
              </a:solidFill>
              <a:latin typeface="+mj-lt"/>
            </a:endParaRPr>
          </a:p>
          <a:p>
            <a:endParaRPr lang="en-GB" sz="800" dirty="0">
              <a:solidFill>
                <a:srgbClr val="231F20"/>
              </a:solidFill>
              <a:latin typeface="+mj-lt"/>
            </a:endParaRPr>
          </a:p>
          <a:p>
            <a:endParaRPr lang="en-GB" sz="800" dirty="0">
              <a:solidFill>
                <a:srgbClr val="231F20"/>
              </a:solidFill>
              <a:latin typeface="+mj-lt"/>
            </a:endParaRPr>
          </a:p>
          <a:p>
            <a:endParaRPr lang="en-GB" sz="800" dirty="0">
              <a:solidFill>
                <a:srgbClr val="231F20"/>
              </a:solidFill>
              <a:latin typeface="+mj-lt"/>
            </a:endParaRPr>
          </a:p>
          <a:p>
            <a:endParaRPr lang="en-GB" sz="800" dirty="0">
              <a:solidFill>
                <a:srgbClr val="231F20"/>
              </a:solidFill>
              <a:latin typeface="+mj-lt"/>
            </a:endParaRPr>
          </a:p>
          <a:p>
            <a:endParaRPr lang="en-GB" sz="800" dirty="0">
              <a:solidFill>
                <a:srgbClr val="231F20"/>
              </a:solidFill>
              <a:latin typeface="+mj-lt"/>
            </a:endParaRPr>
          </a:p>
          <a:p>
            <a:endParaRPr lang="en-GB" sz="800" dirty="0">
              <a:solidFill>
                <a:srgbClr val="231F20"/>
              </a:solidFill>
              <a:latin typeface="+mj-lt"/>
            </a:endParaRPr>
          </a:p>
          <a:p>
            <a:endParaRPr lang="en-GB" sz="800" dirty="0">
              <a:solidFill>
                <a:srgbClr val="231F20"/>
              </a:solidFill>
              <a:latin typeface="+mj-lt"/>
            </a:endParaRPr>
          </a:p>
          <a:p>
            <a:r>
              <a:rPr lang="en-GB" sz="800" dirty="0">
                <a:solidFill>
                  <a:srgbClr val="231F20"/>
                </a:solidFill>
                <a:latin typeface="+mj-lt"/>
              </a:rPr>
              <a:t>This leads to high-rise, high-density buildings being found near the </a:t>
            </a:r>
            <a:r>
              <a:rPr lang="en-GB" sz="800" b="1" dirty="0">
                <a:solidFill>
                  <a:srgbClr val="231F20"/>
                </a:solidFill>
                <a:latin typeface="+mj-lt"/>
              </a:rPr>
              <a:t>Central Business District (CBD)</a:t>
            </a:r>
            <a:r>
              <a:rPr lang="en-GB" sz="800" dirty="0">
                <a:solidFill>
                  <a:srgbClr val="231F20"/>
                </a:solidFill>
                <a:latin typeface="+mj-lt"/>
              </a:rPr>
              <a:t>, with low-density, sparse developments on the edge of the town or city.</a:t>
            </a:r>
          </a:p>
          <a:p>
            <a:endParaRPr lang="en-GB" sz="800" dirty="0">
              <a:solidFill>
                <a:srgbClr val="231F20"/>
              </a:solidFill>
              <a:latin typeface="+mj-lt"/>
            </a:endParaRPr>
          </a:p>
          <a:p>
            <a:pPr marL="171450" indent="-171450">
              <a:buFont typeface=".Apple Color Emoji UI"/>
              <a:buChar char="❌"/>
            </a:pPr>
            <a:r>
              <a:rPr lang="en-GB" sz="800" dirty="0">
                <a:latin typeface="+mj-lt"/>
              </a:rPr>
              <a:t>The model is now quite old and was developed before the advent of mass car ownership.</a:t>
            </a:r>
          </a:p>
          <a:p>
            <a:pPr marL="171450" indent="-171450">
              <a:buFont typeface=".Apple Color Emoji UI"/>
              <a:buChar char="❌"/>
            </a:pPr>
            <a:r>
              <a:rPr lang="en-GB" sz="800" dirty="0">
                <a:latin typeface="+mj-lt"/>
              </a:rPr>
              <a:t>New working and housing trends have emerged since the model was developed. Many people now choose to live and work outside the city on the urban fringe - a phenomenon that is not reflected in the Burgess model.</a:t>
            </a:r>
          </a:p>
          <a:p>
            <a:pPr marL="171450" indent="-171450">
              <a:buFont typeface=".Apple Color Emoji UI"/>
              <a:buChar char="❌"/>
            </a:pPr>
            <a:r>
              <a:rPr lang="en-GB" sz="800" dirty="0">
                <a:latin typeface="+mj-lt"/>
              </a:rPr>
              <a:t>Every city is different - there is no such thing as a typical city.</a:t>
            </a:r>
          </a:p>
        </p:txBody>
      </p:sp>
      <p:sp>
        <p:nvSpPr>
          <p:cNvPr id="5" name="Rectangle 4">
            <a:extLst>
              <a:ext uri="{FF2B5EF4-FFF2-40B4-BE49-F238E27FC236}">
                <a16:creationId xmlns:a16="http://schemas.microsoft.com/office/drawing/2014/main" id="{DCFD1EA5-8D18-B846-9AB2-693B5B00D4F7}"/>
              </a:ext>
            </a:extLst>
          </p:cNvPr>
          <p:cNvSpPr/>
          <p:nvPr/>
        </p:nvSpPr>
        <p:spPr>
          <a:xfrm>
            <a:off x="3794533" y="1547847"/>
            <a:ext cx="2079163" cy="3304077"/>
          </a:xfrm>
          <a:prstGeom prst="rect">
            <a:avLst/>
          </a:prstGeom>
          <a:noFill/>
          <a:ln>
            <a:solidFill>
              <a:srgbClr val="FF2F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24982507-C9BD-3E42-838E-53C6063F61C7}"/>
              </a:ext>
            </a:extLst>
          </p:cNvPr>
          <p:cNvSpPr/>
          <p:nvPr/>
        </p:nvSpPr>
        <p:spPr>
          <a:xfrm>
            <a:off x="5925707" y="4311467"/>
            <a:ext cx="3693940" cy="584775"/>
          </a:xfrm>
          <a:prstGeom prst="rect">
            <a:avLst/>
          </a:prstGeom>
        </p:spPr>
        <p:txBody>
          <a:bodyPr wrap="square">
            <a:spAutoFit/>
          </a:bodyPr>
          <a:lstStyle/>
          <a:p>
            <a:pPr algn="ctr"/>
            <a:r>
              <a:rPr lang="en-GB" sz="800" b="1" dirty="0">
                <a:latin typeface="+mj-lt"/>
              </a:rPr>
              <a:t>Online Shopping – </a:t>
            </a:r>
          </a:p>
          <a:p>
            <a:r>
              <a:rPr lang="en-GB" sz="800" dirty="0">
                <a:latin typeface="+mj-lt"/>
              </a:rPr>
              <a:t>In 2014 almost ¾ of adults reported buying goods online which is more than double that of 2003. </a:t>
            </a:r>
          </a:p>
          <a:p>
            <a:r>
              <a:rPr lang="en-GB" sz="800" dirty="0">
                <a:latin typeface="+mj-lt"/>
              </a:rPr>
              <a:t>About 50% of online shopping in 2015 was made on a mobile device. </a:t>
            </a:r>
          </a:p>
        </p:txBody>
      </p:sp>
      <p:graphicFrame>
        <p:nvGraphicFramePr>
          <p:cNvPr id="16" name="Table 15">
            <a:extLst>
              <a:ext uri="{FF2B5EF4-FFF2-40B4-BE49-F238E27FC236}">
                <a16:creationId xmlns:a16="http://schemas.microsoft.com/office/drawing/2014/main" id="{C77B6638-ACAD-2C41-84F4-EC08E279A0C3}"/>
              </a:ext>
            </a:extLst>
          </p:cNvPr>
          <p:cNvGraphicFramePr>
            <a:graphicFrameLocks noGrp="1"/>
          </p:cNvGraphicFramePr>
          <p:nvPr>
            <p:extLst>
              <p:ext uri="{D42A27DB-BD31-4B8C-83A1-F6EECF244321}">
                <p14:modId xmlns:p14="http://schemas.microsoft.com/office/powerpoint/2010/main" val="2411667418"/>
              </p:ext>
            </p:extLst>
          </p:nvPr>
        </p:nvGraphicFramePr>
        <p:xfrm>
          <a:off x="5925707" y="4866471"/>
          <a:ext cx="3693940" cy="1948497"/>
        </p:xfrm>
        <a:graphic>
          <a:graphicData uri="http://schemas.openxmlformats.org/drawingml/2006/table">
            <a:tbl>
              <a:tblPr firstRow="1" bandRow="1">
                <a:tableStyleId>{5C22544A-7EE6-4342-B048-85BDC9FD1C3A}</a:tableStyleId>
              </a:tblPr>
              <a:tblGrid>
                <a:gridCol w="1846970">
                  <a:extLst>
                    <a:ext uri="{9D8B030D-6E8A-4147-A177-3AD203B41FA5}">
                      <a16:colId xmlns:a16="http://schemas.microsoft.com/office/drawing/2014/main" val="2301575780"/>
                    </a:ext>
                  </a:extLst>
                </a:gridCol>
                <a:gridCol w="1846970">
                  <a:extLst>
                    <a:ext uri="{9D8B030D-6E8A-4147-A177-3AD203B41FA5}">
                      <a16:colId xmlns:a16="http://schemas.microsoft.com/office/drawing/2014/main" val="150159049"/>
                    </a:ext>
                  </a:extLst>
                </a:gridCol>
              </a:tblGrid>
              <a:tr h="272097">
                <a:tc>
                  <a:txBody>
                    <a:bodyPr/>
                    <a:lstStyle/>
                    <a:p>
                      <a:pPr algn="ctr"/>
                      <a:r>
                        <a:rPr lang="en-GB" sz="800" dirty="0">
                          <a:solidFill>
                            <a:schemeClr val="tx1"/>
                          </a:solidFill>
                          <a:latin typeface="+mj-lt"/>
                        </a:rPr>
                        <a:t>Advantages</a:t>
                      </a: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a:txBody>
                    <a:bodyPr/>
                    <a:lstStyle/>
                    <a:p>
                      <a:pPr algn="ctr"/>
                      <a:r>
                        <a:rPr lang="en-GB" sz="800" dirty="0">
                          <a:solidFill>
                            <a:schemeClr val="tx1"/>
                          </a:solidFill>
                          <a:latin typeface="+mj-lt"/>
                        </a:rPr>
                        <a:t>Disadvantages</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49341551"/>
                  </a:ext>
                </a:extLst>
              </a:tr>
              <a:tr h="1192900">
                <a:tc>
                  <a:txBody>
                    <a:bodyPr/>
                    <a:lstStyle/>
                    <a:p>
                      <a:pPr>
                        <a:buFont typeface="Arial" panose="020B0604020202020204" pitchFamily="34" charset="0"/>
                        <a:buChar char="•"/>
                      </a:pPr>
                      <a:r>
                        <a:rPr lang="en-GB" sz="800" kern="1200" dirty="0">
                          <a:solidFill>
                            <a:schemeClr val="tx1"/>
                          </a:solidFill>
                          <a:latin typeface="+mj-lt"/>
                          <a:ea typeface="+mn-ea"/>
                          <a:cs typeface="+mn-cs"/>
                        </a:rPr>
                        <a:t>Convenience - shop from any computer or mobile phone with an internet connection any time, while avoiding the need to travel, pay for parking and queueing.</a:t>
                      </a:r>
                    </a:p>
                    <a:p>
                      <a:pPr>
                        <a:buFont typeface="Arial" panose="020B0604020202020204" pitchFamily="34" charset="0"/>
                        <a:buChar char="•"/>
                      </a:pPr>
                      <a:r>
                        <a:rPr lang="en-GB" sz="800" kern="1200" dirty="0">
                          <a:solidFill>
                            <a:schemeClr val="tx1"/>
                          </a:solidFill>
                          <a:latin typeface="+mj-lt"/>
                          <a:ea typeface="+mn-ea"/>
                          <a:cs typeface="+mn-cs"/>
                        </a:rPr>
                        <a:t>Greater variety - more shops online than any high street or retail park.</a:t>
                      </a:r>
                    </a:p>
                    <a:p>
                      <a:pPr>
                        <a:buFont typeface="Arial" panose="020B0604020202020204" pitchFamily="34" charset="0"/>
                        <a:buChar char="•"/>
                      </a:pPr>
                      <a:r>
                        <a:rPr lang="en-GB" sz="800" kern="1200" dirty="0">
                          <a:solidFill>
                            <a:schemeClr val="tx1"/>
                          </a:solidFill>
                          <a:latin typeface="+mj-lt"/>
                          <a:ea typeface="+mn-ea"/>
                          <a:cs typeface="+mn-cs"/>
                        </a:rPr>
                        <a:t>Cheaper goods - increased competition between retailers</a:t>
                      </a:r>
                    </a:p>
                    <a:p>
                      <a:pPr>
                        <a:buFont typeface="Arial" panose="020B0604020202020204" pitchFamily="34" charset="0"/>
                        <a:buChar char="•"/>
                      </a:pPr>
                      <a:r>
                        <a:rPr lang="en-GB" sz="800" kern="1200" dirty="0">
                          <a:solidFill>
                            <a:schemeClr val="tx1"/>
                          </a:solidFill>
                          <a:latin typeface="+mj-lt"/>
                          <a:ea typeface="+mn-ea"/>
                          <a:cs typeface="+mn-cs"/>
                        </a:rPr>
                        <a:t>Accessibility - those with a disability that limits their mobility Comparability - using the internet makes it easy to research products or services</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tc>
                  <a:txBody>
                    <a:bodyPr/>
                    <a:lstStyle/>
                    <a:p>
                      <a:pPr>
                        <a:buFont typeface="Arial" panose="020B0604020202020204" pitchFamily="34" charset="0"/>
                        <a:buChar char="•"/>
                      </a:pPr>
                      <a:r>
                        <a:rPr lang="en-GB" sz="800" kern="1200" dirty="0">
                          <a:solidFill>
                            <a:schemeClr val="tx1"/>
                          </a:solidFill>
                          <a:latin typeface="+mj-lt"/>
                          <a:ea typeface="+mn-ea"/>
                          <a:cs typeface="+mn-cs"/>
                        </a:rPr>
                        <a:t>Security concerns surrounding payment by credit card over the internet.</a:t>
                      </a:r>
                    </a:p>
                    <a:p>
                      <a:pPr>
                        <a:buFont typeface="Arial" panose="020B0604020202020204" pitchFamily="34" charset="0"/>
                        <a:buChar char="•"/>
                      </a:pPr>
                      <a:r>
                        <a:rPr lang="en-GB" sz="800" kern="1200" dirty="0">
                          <a:solidFill>
                            <a:schemeClr val="tx1"/>
                          </a:solidFill>
                          <a:latin typeface="+mj-lt"/>
                          <a:ea typeface="+mn-ea"/>
                          <a:cs typeface="+mn-cs"/>
                        </a:rPr>
                        <a:t>Not being able to physically inspect the goods before purchase.</a:t>
                      </a:r>
                    </a:p>
                    <a:p>
                      <a:pPr>
                        <a:buFont typeface="Arial" panose="020B0604020202020204" pitchFamily="34" charset="0"/>
                        <a:buChar char="•"/>
                      </a:pPr>
                      <a:r>
                        <a:rPr lang="en-GB" sz="800" kern="1200" dirty="0">
                          <a:solidFill>
                            <a:schemeClr val="tx1"/>
                          </a:solidFill>
                          <a:latin typeface="+mj-lt"/>
                          <a:ea typeface="+mn-ea"/>
                          <a:cs typeface="+mn-cs"/>
                        </a:rPr>
                        <a:t>Goods getting damaged during transport.</a:t>
                      </a:r>
                    </a:p>
                    <a:p>
                      <a:pPr>
                        <a:buFont typeface="Arial" panose="020B0604020202020204" pitchFamily="34" charset="0"/>
                        <a:buChar char="•"/>
                      </a:pPr>
                      <a:r>
                        <a:rPr lang="en-GB" sz="800" kern="1200" dirty="0">
                          <a:solidFill>
                            <a:schemeClr val="tx1"/>
                          </a:solidFill>
                          <a:latin typeface="+mj-lt"/>
                          <a:ea typeface="+mn-ea"/>
                          <a:cs typeface="+mn-cs"/>
                        </a:rPr>
                        <a:t>Goods not arriving in time or at all.</a:t>
                      </a:r>
                    </a:p>
                    <a:p>
                      <a:pPr>
                        <a:buFont typeface="Arial" panose="020B0604020202020204" pitchFamily="34" charset="0"/>
                        <a:buChar char="•"/>
                      </a:pPr>
                      <a:r>
                        <a:rPr lang="en-GB" sz="800" kern="1200" dirty="0">
                          <a:solidFill>
                            <a:schemeClr val="tx1"/>
                          </a:solidFill>
                          <a:latin typeface="+mj-lt"/>
                          <a:ea typeface="+mn-ea"/>
                          <a:cs typeface="+mn-cs"/>
                        </a:rPr>
                        <a:t>Concerns over what information retailers are storing about customers, </a:t>
                      </a:r>
                      <a:r>
                        <a:rPr lang="en-GB" sz="800" kern="1200" dirty="0" err="1">
                          <a:solidFill>
                            <a:schemeClr val="tx1"/>
                          </a:solidFill>
                          <a:latin typeface="+mj-lt"/>
                          <a:ea typeface="+mn-ea"/>
                          <a:cs typeface="+mn-cs"/>
                        </a:rPr>
                        <a:t>eg</a:t>
                      </a:r>
                      <a:r>
                        <a:rPr lang="en-GB" sz="800" kern="1200" dirty="0">
                          <a:solidFill>
                            <a:schemeClr val="tx1"/>
                          </a:solidFill>
                          <a:latin typeface="+mj-lt"/>
                          <a:ea typeface="+mn-ea"/>
                          <a:cs typeface="+mn-cs"/>
                        </a:rPr>
                        <a:t> buying habits.</a:t>
                      </a:r>
                    </a:p>
                    <a:p>
                      <a:pPr>
                        <a:buFont typeface="Arial" panose="020B0604020202020204" pitchFamily="34" charset="0"/>
                        <a:buChar char="•"/>
                      </a:pPr>
                      <a:r>
                        <a:rPr lang="en-GB" sz="800" kern="1200" dirty="0">
                          <a:solidFill>
                            <a:schemeClr val="tx1"/>
                          </a:solidFill>
                          <a:latin typeface="+mj-lt"/>
                          <a:ea typeface="+mn-ea"/>
                          <a:cs typeface="+mn-cs"/>
                        </a:rPr>
                        <a:t>Fewer people visiting the CBD, high street and retail parks.</a:t>
                      </a:r>
                      <a:endParaRPr lang="en-GB" sz="800" b="0" i="0" u="none" strike="noStrike" kern="1200" dirty="0">
                        <a:solidFill>
                          <a:schemeClr val="tx1"/>
                        </a:solidFill>
                        <a:effectLst/>
                        <a:latin typeface="+mj-lt"/>
                        <a:ea typeface="+mn-ea"/>
                        <a:cs typeface="+mn-cs"/>
                      </a:endParaRPr>
                    </a:p>
                    <a:p>
                      <a:endParaRPr lang="en-GB" sz="800" dirty="0">
                        <a:solidFill>
                          <a:schemeClr val="tx1"/>
                        </a:solidFill>
                        <a:latin typeface="+mj-lt"/>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val="2473035716"/>
                  </a:ext>
                </a:extLst>
              </a:tr>
            </a:tbl>
          </a:graphicData>
        </a:graphic>
      </p:graphicFrame>
      <p:sp>
        <p:nvSpPr>
          <p:cNvPr id="17" name="Rectangle 16">
            <a:extLst>
              <a:ext uri="{FF2B5EF4-FFF2-40B4-BE49-F238E27FC236}">
                <a16:creationId xmlns:a16="http://schemas.microsoft.com/office/drawing/2014/main" id="{963D87E0-4766-CE46-85F0-F0B57BE7DC82}"/>
              </a:ext>
            </a:extLst>
          </p:cNvPr>
          <p:cNvSpPr/>
          <p:nvPr/>
        </p:nvSpPr>
        <p:spPr>
          <a:xfrm>
            <a:off x="5873696" y="4279450"/>
            <a:ext cx="3758100" cy="2578550"/>
          </a:xfrm>
          <a:prstGeom prst="rect">
            <a:avLst/>
          </a:prstGeom>
          <a:noFill/>
          <a:ln>
            <a:solidFill>
              <a:srgbClr val="FF2F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Content Placeholder 2">
            <a:extLst>
              <a:ext uri="{FF2B5EF4-FFF2-40B4-BE49-F238E27FC236}">
                <a16:creationId xmlns:a16="http://schemas.microsoft.com/office/drawing/2014/main" id="{818062F3-A318-FC48-AB42-27A93B7447E4}"/>
              </a:ext>
            </a:extLst>
          </p:cNvPr>
          <p:cNvSpPr txBox="1">
            <a:spLocks/>
          </p:cNvSpPr>
          <p:nvPr/>
        </p:nvSpPr>
        <p:spPr>
          <a:xfrm>
            <a:off x="3796956" y="4874798"/>
            <a:ext cx="2128751" cy="1198123"/>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00000"/>
              </a:lnSpc>
            </a:pPr>
            <a:r>
              <a:rPr lang="en-GB" sz="800" b="1" dirty="0">
                <a:latin typeface="+mj-lt"/>
              </a:rPr>
              <a:t>Countries categorisation – </a:t>
            </a:r>
          </a:p>
          <a:p>
            <a:pPr algn="l">
              <a:lnSpc>
                <a:spcPct val="100000"/>
              </a:lnSpc>
            </a:pPr>
            <a:r>
              <a:rPr lang="en-GB" sz="800" dirty="0">
                <a:solidFill>
                  <a:schemeClr val="accent4"/>
                </a:solidFill>
                <a:latin typeface="+mj-lt"/>
              </a:rPr>
              <a:t>HIC = High Income Country- </a:t>
            </a:r>
            <a:r>
              <a:rPr lang="en-GB" sz="800" dirty="0">
                <a:latin typeface="+mj-lt"/>
              </a:rPr>
              <a:t>A country that has a GNI per capita of $12,746 or above according to the World Bank.</a:t>
            </a:r>
          </a:p>
          <a:p>
            <a:pPr algn="l">
              <a:lnSpc>
                <a:spcPct val="100000"/>
              </a:lnSpc>
            </a:pPr>
            <a:r>
              <a:rPr lang="en-GB" sz="800" dirty="0">
                <a:solidFill>
                  <a:schemeClr val="accent6"/>
                </a:solidFill>
                <a:latin typeface="+mj-lt"/>
              </a:rPr>
              <a:t>LIC = Low Income Country - </a:t>
            </a:r>
            <a:r>
              <a:rPr lang="en-GB" sz="800" dirty="0">
                <a:latin typeface="+mj-lt"/>
              </a:rPr>
              <a:t>Countries that have a GNI per capita of $1,045 according to the World Bank</a:t>
            </a:r>
          </a:p>
          <a:p>
            <a:pPr algn="l">
              <a:lnSpc>
                <a:spcPct val="100000"/>
              </a:lnSpc>
            </a:pPr>
            <a:r>
              <a:rPr lang="en-GB" sz="800" dirty="0">
                <a:solidFill>
                  <a:srgbClr val="00B0F0"/>
                </a:solidFill>
                <a:latin typeface="+mj-lt"/>
              </a:rPr>
              <a:t>NIC = Newly Industrialised Country - </a:t>
            </a:r>
            <a:r>
              <a:rPr lang="en-GB" sz="800" dirty="0">
                <a:latin typeface="+mj-lt"/>
              </a:rPr>
              <a:t>Have a large percentage of countries working in the secondary sector </a:t>
            </a:r>
          </a:p>
        </p:txBody>
      </p:sp>
      <p:sp>
        <p:nvSpPr>
          <p:cNvPr id="20" name="Rectangle 19">
            <a:extLst>
              <a:ext uri="{FF2B5EF4-FFF2-40B4-BE49-F238E27FC236}">
                <a16:creationId xmlns:a16="http://schemas.microsoft.com/office/drawing/2014/main" id="{696FA010-A245-4D44-BF9E-1444D7044232}"/>
              </a:ext>
            </a:extLst>
          </p:cNvPr>
          <p:cNvSpPr/>
          <p:nvPr/>
        </p:nvSpPr>
        <p:spPr>
          <a:xfrm>
            <a:off x="6080296" y="1541444"/>
            <a:ext cx="2824367" cy="1938992"/>
          </a:xfrm>
          <a:prstGeom prst="rect">
            <a:avLst/>
          </a:prstGeom>
        </p:spPr>
        <p:txBody>
          <a:bodyPr wrap="square">
            <a:spAutoFit/>
          </a:bodyPr>
          <a:lstStyle/>
          <a:p>
            <a:pPr algn="ctr"/>
            <a:r>
              <a:rPr lang="en-GB" sz="800" b="1" dirty="0">
                <a:latin typeface="+mj-lt"/>
              </a:rPr>
              <a:t>Global city </a:t>
            </a:r>
          </a:p>
          <a:p>
            <a:r>
              <a:rPr lang="en-GB" sz="800" dirty="0">
                <a:latin typeface="+mj-lt"/>
              </a:rPr>
              <a:t>How well connected they are to the rest of the world and the global economy.</a:t>
            </a:r>
          </a:p>
          <a:p>
            <a:endParaRPr lang="en-GB" sz="800" dirty="0">
              <a:latin typeface="+mj-lt"/>
            </a:endParaRPr>
          </a:p>
          <a:p>
            <a:r>
              <a:rPr lang="en-GB" sz="800" i="1" dirty="0">
                <a:latin typeface="+mj-lt"/>
              </a:rPr>
              <a:t>Transport hubs </a:t>
            </a:r>
            <a:r>
              <a:rPr lang="en-GB" sz="800" dirty="0">
                <a:latin typeface="+mj-lt"/>
              </a:rPr>
              <a:t>– good access by rail and air </a:t>
            </a:r>
          </a:p>
          <a:p>
            <a:r>
              <a:rPr lang="en-GB" sz="800" dirty="0">
                <a:latin typeface="+mj-lt"/>
              </a:rPr>
              <a:t>                               - developed road</a:t>
            </a:r>
          </a:p>
          <a:p>
            <a:r>
              <a:rPr lang="en-GB" sz="800" i="1" dirty="0">
                <a:latin typeface="+mj-lt"/>
              </a:rPr>
              <a:t>Information</a:t>
            </a:r>
            <a:r>
              <a:rPr lang="en-GB" sz="800" dirty="0">
                <a:latin typeface="+mj-lt"/>
              </a:rPr>
              <a:t> – state of the art communication </a:t>
            </a:r>
          </a:p>
          <a:p>
            <a:r>
              <a:rPr lang="en-GB" sz="800" i="1" dirty="0">
                <a:latin typeface="+mj-lt"/>
              </a:rPr>
              <a:t>Demographics</a:t>
            </a:r>
            <a:r>
              <a:rPr lang="en-GB" sz="800" dirty="0">
                <a:latin typeface="+mj-lt"/>
              </a:rPr>
              <a:t> – large population </a:t>
            </a:r>
          </a:p>
          <a:p>
            <a:r>
              <a:rPr lang="en-GB" sz="800" dirty="0">
                <a:latin typeface="+mj-lt"/>
              </a:rPr>
              <a:t>                            - Ethnic diverse with high tolerance </a:t>
            </a:r>
          </a:p>
          <a:p>
            <a:r>
              <a:rPr lang="en-GB" sz="800" dirty="0">
                <a:latin typeface="+mj-lt"/>
              </a:rPr>
              <a:t>                            - high proportion of educated population </a:t>
            </a:r>
          </a:p>
          <a:p>
            <a:r>
              <a:rPr lang="en-GB" sz="800" i="1" dirty="0">
                <a:latin typeface="+mj-lt"/>
              </a:rPr>
              <a:t>Culture</a:t>
            </a:r>
            <a:r>
              <a:rPr lang="en-GB" sz="800" dirty="0">
                <a:latin typeface="+mj-lt"/>
              </a:rPr>
              <a:t> – centre of excellence of arts </a:t>
            </a:r>
          </a:p>
          <a:p>
            <a:r>
              <a:rPr lang="en-GB" sz="800" dirty="0">
                <a:latin typeface="+mj-lt"/>
              </a:rPr>
              <a:t>               - rich heritage </a:t>
            </a:r>
          </a:p>
          <a:p>
            <a:r>
              <a:rPr lang="en-GB" sz="800" i="1" dirty="0">
                <a:latin typeface="+mj-lt"/>
              </a:rPr>
              <a:t>Finance and trade </a:t>
            </a:r>
            <a:r>
              <a:rPr lang="en-GB" sz="800" dirty="0">
                <a:latin typeface="+mj-lt"/>
              </a:rPr>
              <a:t>– major hubs of international banking </a:t>
            </a:r>
          </a:p>
          <a:p>
            <a:r>
              <a:rPr lang="en-GB" sz="800" dirty="0">
                <a:latin typeface="+mj-lt"/>
              </a:rPr>
              <a:t>                                  - headquarters of multinational companies</a:t>
            </a:r>
          </a:p>
          <a:p>
            <a:r>
              <a:rPr lang="en-GB" sz="800" i="1" dirty="0">
                <a:latin typeface="+mj-lt"/>
              </a:rPr>
              <a:t>Governance</a:t>
            </a:r>
            <a:r>
              <a:rPr lang="en-GB" sz="800" dirty="0">
                <a:latin typeface="+mj-lt"/>
              </a:rPr>
              <a:t> – national seat of government </a:t>
            </a:r>
          </a:p>
        </p:txBody>
      </p:sp>
      <p:sp>
        <p:nvSpPr>
          <p:cNvPr id="21" name="Rectangle 20">
            <a:extLst>
              <a:ext uri="{FF2B5EF4-FFF2-40B4-BE49-F238E27FC236}">
                <a16:creationId xmlns:a16="http://schemas.microsoft.com/office/drawing/2014/main" id="{3F50EAEB-B5B3-FF4F-9784-399259B94156}"/>
              </a:ext>
            </a:extLst>
          </p:cNvPr>
          <p:cNvSpPr/>
          <p:nvPr/>
        </p:nvSpPr>
        <p:spPr>
          <a:xfrm>
            <a:off x="3796955" y="4852790"/>
            <a:ext cx="2074402" cy="2004109"/>
          </a:xfrm>
          <a:prstGeom prst="rect">
            <a:avLst/>
          </a:prstGeom>
          <a:noFill/>
          <a:ln>
            <a:solidFill>
              <a:srgbClr val="FF2F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TextBox 35">
            <a:extLst>
              <a:ext uri="{FF2B5EF4-FFF2-40B4-BE49-F238E27FC236}">
                <a16:creationId xmlns:a16="http://schemas.microsoft.com/office/drawing/2014/main" id="{9B8BE060-F03D-EB42-8263-61F850D006B3}"/>
              </a:ext>
            </a:extLst>
          </p:cNvPr>
          <p:cNvSpPr txBox="1"/>
          <p:nvPr/>
        </p:nvSpPr>
        <p:spPr>
          <a:xfrm>
            <a:off x="0" y="2646472"/>
            <a:ext cx="2434325" cy="2554545"/>
          </a:xfrm>
          <a:prstGeom prst="rect">
            <a:avLst/>
          </a:prstGeom>
          <a:solidFill>
            <a:srgbClr val="FF8AD8">
              <a:alpha val="16863"/>
            </a:srgbClr>
          </a:solidFill>
        </p:spPr>
        <p:txBody>
          <a:bodyPr wrap="square" rtlCol="0">
            <a:spAutoFit/>
          </a:bodyPr>
          <a:lstStyle/>
          <a:p>
            <a:r>
              <a:rPr lang="en-GB" sz="800" b="1" dirty="0">
                <a:latin typeface="+mj-lt"/>
              </a:rPr>
              <a:t>Case study – Mumbai:</a:t>
            </a:r>
          </a:p>
          <a:p>
            <a:r>
              <a:rPr lang="en-GB" sz="800" dirty="0">
                <a:latin typeface="+mj-lt"/>
              </a:rPr>
              <a:t>Facts:</a:t>
            </a:r>
          </a:p>
          <a:p>
            <a:pPr marL="171450" indent="-171450">
              <a:buFontTx/>
              <a:buChar char="-"/>
            </a:pPr>
            <a:r>
              <a:rPr lang="en-GB" sz="800" dirty="0">
                <a:latin typeface="+mj-lt"/>
              </a:rPr>
              <a:t>Mumbai is India’s largest city with a population of 18.4 million in 2015</a:t>
            </a:r>
          </a:p>
          <a:p>
            <a:pPr marL="171450" indent="-171450">
              <a:buFontTx/>
              <a:buChar char="-"/>
            </a:pPr>
            <a:r>
              <a:rPr lang="en-GB" sz="800" dirty="0">
                <a:latin typeface="+mj-lt"/>
              </a:rPr>
              <a:t>Growth is due to natural increase and rural-urban migration</a:t>
            </a:r>
          </a:p>
          <a:p>
            <a:endParaRPr lang="en-GB" sz="800" dirty="0">
              <a:latin typeface="+mj-lt"/>
            </a:endParaRPr>
          </a:p>
          <a:p>
            <a:r>
              <a:rPr lang="en-GB" sz="800" dirty="0">
                <a:latin typeface="+mj-lt"/>
              </a:rPr>
              <a:t>How is Mumbai a global city?</a:t>
            </a:r>
          </a:p>
          <a:p>
            <a:r>
              <a:rPr lang="en-GB" sz="800" i="1" dirty="0">
                <a:latin typeface="+mj-lt"/>
              </a:rPr>
              <a:t>Political</a:t>
            </a:r>
            <a:r>
              <a:rPr lang="en-GB" sz="800" dirty="0">
                <a:latin typeface="+mj-lt"/>
              </a:rPr>
              <a:t> – Location of India's government buildings.</a:t>
            </a:r>
          </a:p>
          <a:p>
            <a:r>
              <a:rPr lang="en-GB" sz="800" i="1" dirty="0">
                <a:latin typeface="+mj-lt"/>
              </a:rPr>
              <a:t>Communication</a:t>
            </a:r>
            <a:r>
              <a:rPr lang="en-GB" sz="800" dirty="0">
                <a:latin typeface="+mj-lt"/>
              </a:rPr>
              <a:t> – Mumbai airport carried over 36million passengers to 45 different countries in 2015. </a:t>
            </a:r>
          </a:p>
          <a:p>
            <a:r>
              <a:rPr lang="en-GB" sz="800" i="1" dirty="0">
                <a:latin typeface="+mj-lt"/>
              </a:rPr>
              <a:t>Demographics</a:t>
            </a:r>
            <a:r>
              <a:rPr lang="en-GB" sz="800" dirty="0">
                <a:latin typeface="+mj-lt"/>
              </a:rPr>
              <a:t> – migrants constitute about 37 per cent of Mumbai population.</a:t>
            </a:r>
          </a:p>
          <a:p>
            <a:r>
              <a:rPr lang="en-GB" sz="800" i="1" dirty="0">
                <a:latin typeface="+mj-lt"/>
              </a:rPr>
              <a:t>Finance and Trade</a:t>
            </a:r>
            <a:r>
              <a:rPr lang="en-GB" sz="800" dirty="0">
                <a:latin typeface="+mj-lt"/>
              </a:rPr>
              <a:t> – location of India’s stock exchange as well as hosting the headquarters of MNC’s such as Cadbury India, Volkswagen, and Tata steel</a:t>
            </a:r>
          </a:p>
          <a:p>
            <a:endParaRPr lang="en-GB" sz="800" dirty="0">
              <a:latin typeface="+mj-lt"/>
            </a:endParaRPr>
          </a:p>
          <a:p>
            <a:pPr marL="171450" indent="-171450">
              <a:buFont typeface=".Apple Color Emoji UI"/>
              <a:buChar char="💡"/>
            </a:pPr>
            <a:r>
              <a:rPr lang="en-GB" sz="800" dirty="0">
                <a:latin typeface="+mj-lt"/>
              </a:rPr>
              <a:t>Free education with more than 1000 schools</a:t>
            </a:r>
          </a:p>
          <a:p>
            <a:pPr marL="171450" indent="-171450">
              <a:buFont typeface=".Apple Color Emoji UI"/>
              <a:buChar char="💡"/>
            </a:pPr>
            <a:r>
              <a:rPr lang="en-GB" sz="800" dirty="0">
                <a:latin typeface="+mj-lt"/>
              </a:rPr>
              <a:t>More people have electrical supply .</a:t>
            </a:r>
          </a:p>
          <a:p>
            <a:endParaRPr lang="en-GB" sz="800" dirty="0">
              <a:latin typeface="+mj-lt"/>
            </a:endParaRPr>
          </a:p>
        </p:txBody>
      </p:sp>
      <p:sp>
        <p:nvSpPr>
          <p:cNvPr id="37" name="Content Placeholder 3">
            <a:extLst>
              <a:ext uri="{FF2B5EF4-FFF2-40B4-BE49-F238E27FC236}">
                <a16:creationId xmlns:a16="http://schemas.microsoft.com/office/drawing/2014/main" id="{B9230211-F70B-2742-A483-16F612EBB554}"/>
              </a:ext>
            </a:extLst>
          </p:cNvPr>
          <p:cNvSpPr txBox="1">
            <a:spLocks/>
          </p:cNvSpPr>
          <p:nvPr/>
        </p:nvSpPr>
        <p:spPr>
          <a:xfrm>
            <a:off x="2379530" y="2640999"/>
            <a:ext cx="1398173" cy="3536197"/>
          </a:xfrm>
          <a:prstGeom prst="rect">
            <a:avLst/>
          </a:prstGeom>
          <a:solidFill>
            <a:srgbClr val="FFEBF9"/>
          </a:solid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800" dirty="0">
                <a:latin typeface="+mj-lt"/>
              </a:rPr>
              <a:t>Push: </a:t>
            </a:r>
          </a:p>
          <a:p>
            <a:pPr>
              <a:spcBef>
                <a:spcPts val="0"/>
              </a:spcBef>
              <a:buFontTx/>
              <a:buChar char="-"/>
            </a:pPr>
            <a:r>
              <a:rPr lang="en-GB" sz="800" dirty="0">
                <a:latin typeface="+mj-lt"/>
              </a:rPr>
              <a:t>Poor standard of housing </a:t>
            </a:r>
          </a:p>
          <a:p>
            <a:pPr>
              <a:spcBef>
                <a:spcPts val="0"/>
              </a:spcBef>
              <a:buFontTx/>
              <a:buChar char="-"/>
            </a:pPr>
            <a:r>
              <a:rPr lang="en-GB" sz="800" dirty="0">
                <a:latin typeface="+mj-lt"/>
              </a:rPr>
              <a:t>New farming techniques meant there were less farming jobs </a:t>
            </a:r>
          </a:p>
          <a:p>
            <a:pPr>
              <a:spcBef>
                <a:spcPts val="0"/>
              </a:spcBef>
              <a:buFontTx/>
              <a:buChar char="-"/>
            </a:pPr>
            <a:r>
              <a:rPr lang="en-GB" sz="800" dirty="0">
                <a:latin typeface="+mj-lt"/>
              </a:rPr>
              <a:t>Poor sanitation</a:t>
            </a:r>
          </a:p>
          <a:p>
            <a:pPr marL="0" indent="0">
              <a:buNone/>
            </a:pPr>
            <a:r>
              <a:rPr lang="en-GB" sz="800" dirty="0">
                <a:latin typeface="+mj-lt"/>
              </a:rPr>
              <a:t>Pull: </a:t>
            </a:r>
          </a:p>
          <a:p>
            <a:pPr>
              <a:spcBef>
                <a:spcPts val="0"/>
              </a:spcBef>
              <a:buFontTx/>
              <a:buChar char="-"/>
            </a:pPr>
            <a:r>
              <a:rPr lang="en-GB" sz="800" dirty="0">
                <a:latin typeface="+mj-lt"/>
              </a:rPr>
              <a:t>Cheap rail – costs about £2.50 to travel from one side of India to the other</a:t>
            </a:r>
          </a:p>
          <a:p>
            <a:pPr>
              <a:spcBef>
                <a:spcPts val="0"/>
              </a:spcBef>
              <a:buFontTx/>
              <a:buChar char="-"/>
            </a:pPr>
            <a:r>
              <a:rPr lang="en-GB" sz="800" dirty="0">
                <a:latin typeface="+mj-lt"/>
              </a:rPr>
              <a:t>More variety of jobs – transnational corporations</a:t>
            </a:r>
          </a:p>
          <a:p>
            <a:pPr>
              <a:spcBef>
                <a:spcPts val="0"/>
              </a:spcBef>
              <a:buFontTx/>
              <a:buChar char="-"/>
            </a:pPr>
            <a:r>
              <a:rPr lang="en-GB" sz="800" dirty="0">
                <a:latin typeface="+mj-lt"/>
              </a:rPr>
              <a:t>Better wages</a:t>
            </a:r>
          </a:p>
          <a:p>
            <a:pPr>
              <a:spcBef>
                <a:spcPts val="0"/>
              </a:spcBef>
              <a:buFontTx/>
              <a:buChar char="-"/>
            </a:pPr>
            <a:r>
              <a:rPr lang="en-GB" sz="800" dirty="0">
                <a:latin typeface="+mj-lt"/>
              </a:rPr>
              <a:t>Better education opportunities</a:t>
            </a:r>
          </a:p>
          <a:p>
            <a:pPr>
              <a:spcBef>
                <a:spcPts val="0"/>
              </a:spcBef>
              <a:buFontTx/>
              <a:buChar char="-"/>
            </a:pPr>
            <a:r>
              <a:rPr lang="en-GB" sz="800" dirty="0">
                <a:latin typeface="+mj-lt"/>
              </a:rPr>
              <a:t>More access to healthcare</a:t>
            </a:r>
          </a:p>
          <a:p>
            <a:pPr>
              <a:spcBef>
                <a:spcPts val="0"/>
              </a:spcBef>
              <a:buFontTx/>
              <a:buChar char="-"/>
            </a:pPr>
            <a:endParaRPr lang="en-GB" sz="800" dirty="0">
              <a:latin typeface="+mj-lt"/>
            </a:endParaRPr>
          </a:p>
        </p:txBody>
      </p:sp>
      <p:sp>
        <p:nvSpPr>
          <p:cNvPr id="8" name="Rectangle 7">
            <a:extLst>
              <a:ext uri="{FF2B5EF4-FFF2-40B4-BE49-F238E27FC236}">
                <a16:creationId xmlns:a16="http://schemas.microsoft.com/office/drawing/2014/main" id="{08758FB0-518D-C842-8D73-D4CFB7CB09BA}"/>
              </a:ext>
            </a:extLst>
          </p:cNvPr>
          <p:cNvSpPr/>
          <p:nvPr/>
        </p:nvSpPr>
        <p:spPr>
          <a:xfrm>
            <a:off x="9460" y="5008026"/>
            <a:ext cx="3789835" cy="1815882"/>
          </a:xfrm>
          <a:prstGeom prst="rect">
            <a:avLst/>
          </a:prstGeom>
          <a:solidFill>
            <a:srgbClr val="FFEBF9"/>
          </a:solidFill>
        </p:spPr>
        <p:txBody>
          <a:bodyPr wrap="square">
            <a:spAutoFit/>
          </a:bodyPr>
          <a:lstStyle/>
          <a:p>
            <a:pPr marL="171450" indent="-171450">
              <a:buFont typeface=".Apple Color Emoji UI"/>
              <a:buChar char="💡"/>
            </a:pPr>
            <a:r>
              <a:rPr lang="en-GB" sz="800" dirty="0">
                <a:latin typeface="+mj-lt"/>
              </a:rPr>
              <a:t>Literacy rates are high (89.7%).  Even in the slums, the literacy rate is estimated to be more than 69%.</a:t>
            </a:r>
          </a:p>
          <a:p>
            <a:pPr marL="171450" indent="-171450">
              <a:buFont typeface=".Apple Color Emoji UI"/>
              <a:buChar char="💡"/>
            </a:pPr>
            <a:endParaRPr lang="en-GB" sz="800" dirty="0">
              <a:latin typeface="+mj-lt"/>
            </a:endParaRPr>
          </a:p>
          <a:p>
            <a:pPr marL="171450" indent="-171450">
              <a:buFont typeface=".Apple Color Emoji UI"/>
              <a:buChar char="❌"/>
            </a:pPr>
            <a:r>
              <a:rPr lang="en-GB" sz="800" dirty="0">
                <a:latin typeface="+mj-lt"/>
              </a:rPr>
              <a:t>Water pipes run close to the sewers causing leaks</a:t>
            </a:r>
          </a:p>
          <a:p>
            <a:pPr marL="171450" indent="-171450">
              <a:buFont typeface=".Apple Color Emoji UI"/>
              <a:buChar char="❌"/>
            </a:pPr>
            <a:r>
              <a:rPr lang="en-GB" sz="800" dirty="0">
                <a:latin typeface="+mj-lt"/>
              </a:rPr>
              <a:t>Crime rates are high – 1/3 of population have been victims of crime </a:t>
            </a:r>
          </a:p>
          <a:p>
            <a:pPr marL="171450" indent="-171450">
              <a:buFont typeface=".Apple Color Emoji UI"/>
              <a:buChar char="❌"/>
            </a:pPr>
            <a:r>
              <a:rPr lang="en-GB" sz="800" dirty="0">
                <a:latin typeface="+mj-lt"/>
              </a:rPr>
              <a:t>62%. Of the population lives in sums today</a:t>
            </a:r>
          </a:p>
          <a:p>
            <a:r>
              <a:rPr lang="en-GB" sz="800" dirty="0">
                <a:latin typeface="+mj-lt"/>
              </a:rPr>
              <a:t>Solutions – upgrade street toilets, give residents new homes, upgrade street drains.  </a:t>
            </a:r>
          </a:p>
          <a:p>
            <a:endParaRPr lang="en-GB" sz="800" dirty="0">
              <a:latin typeface="+mj-lt"/>
            </a:endParaRPr>
          </a:p>
          <a:p>
            <a:r>
              <a:rPr lang="en-GB" sz="800" dirty="0">
                <a:latin typeface="+mj-lt"/>
              </a:rPr>
              <a:t>Housing in Mumbai – Pavement Dwellers/ Slum/ Chawls </a:t>
            </a:r>
          </a:p>
          <a:p>
            <a:endParaRPr lang="en-GB" sz="800" dirty="0">
              <a:latin typeface="+mj-lt"/>
            </a:endParaRPr>
          </a:p>
          <a:p>
            <a:r>
              <a:rPr lang="en-GB" sz="800" dirty="0" err="1">
                <a:latin typeface="+mj-lt"/>
              </a:rPr>
              <a:t>Bhendi</a:t>
            </a:r>
            <a:r>
              <a:rPr lang="en-GB" sz="800" dirty="0">
                <a:latin typeface="+mj-lt"/>
              </a:rPr>
              <a:t> Bazaar is a mixed area of chawls and 1,250 shops and stalls. It is estimated that 20,000 people live here. The chawls are old and overcrowded. There is no proper waste disposal system and water is only supplied for a few hours each day. An ambitious plan will demolish 250 buildings and replace them with 17 high rise tower blocks.</a:t>
            </a:r>
          </a:p>
        </p:txBody>
      </p:sp>
      <p:sp>
        <p:nvSpPr>
          <p:cNvPr id="18" name="Rectangle 17">
            <a:extLst>
              <a:ext uri="{FF2B5EF4-FFF2-40B4-BE49-F238E27FC236}">
                <a16:creationId xmlns:a16="http://schemas.microsoft.com/office/drawing/2014/main" id="{ABE4D50C-7A96-EE40-B703-D28C33BC6F4D}"/>
              </a:ext>
            </a:extLst>
          </p:cNvPr>
          <p:cNvSpPr/>
          <p:nvPr/>
        </p:nvSpPr>
        <p:spPr>
          <a:xfrm>
            <a:off x="0" y="2640999"/>
            <a:ext cx="3796956" cy="4215900"/>
          </a:xfrm>
          <a:prstGeom prst="rect">
            <a:avLst/>
          </a:prstGeom>
          <a:noFill/>
          <a:ln>
            <a:solidFill>
              <a:srgbClr val="FF2F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TextBox 28">
            <a:extLst>
              <a:ext uri="{FF2B5EF4-FFF2-40B4-BE49-F238E27FC236}">
                <a16:creationId xmlns:a16="http://schemas.microsoft.com/office/drawing/2014/main" id="{C5F3BC08-96F1-3340-B1F2-CA2CBB7BE71B}"/>
              </a:ext>
            </a:extLst>
          </p:cNvPr>
          <p:cNvSpPr txBox="1"/>
          <p:nvPr/>
        </p:nvSpPr>
        <p:spPr>
          <a:xfrm>
            <a:off x="8854527" y="-2688"/>
            <a:ext cx="3340198" cy="2185214"/>
          </a:xfrm>
          <a:prstGeom prst="rect">
            <a:avLst/>
          </a:prstGeom>
          <a:solidFill>
            <a:srgbClr val="FF8AD8">
              <a:alpha val="16863"/>
            </a:srgbClr>
          </a:solidFill>
        </p:spPr>
        <p:txBody>
          <a:bodyPr wrap="square" rtlCol="0">
            <a:spAutoFit/>
          </a:bodyPr>
          <a:lstStyle/>
          <a:p>
            <a:r>
              <a:rPr lang="en-GB" sz="800" b="1" dirty="0">
                <a:latin typeface="+mj-lt"/>
              </a:rPr>
              <a:t>Case study – Birmingham :</a:t>
            </a:r>
          </a:p>
          <a:p>
            <a:r>
              <a:rPr lang="en-GB" sz="800" dirty="0">
                <a:latin typeface="+mj-lt"/>
              </a:rPr>
              <a:t>Facts:</a:t>
            </a:r>
          </a:p>
          <a:p>
            <a:r>
              <a:rPr lang="en-GB" sz="700" dirty="0"/>
              <a:t>Birmingham, located in England’s West Midlands, is the UK’s second-largest city with over 1.1 million people. It grew rapidly during the Industrial Revolution as a manufacturing hub but faced decline during deindustrialisation. Today, it is a diverse, youthful city with over 100 languages spoken. Regeneration projects like </a:t>
            </a:r>
            <a:r>
              <a:rPr lang="en-GB" sz="700" dirty="0" err="1"/>
              <a:t>Eastside</a:t>
            </a:r>
            <a:r>
              <a:rPr lang="en-GB" sz="700" dirty="0"/>
              <a:t> and The Bull Ring , plus HS2, aim to boost connectivity and economic growth. Opportunities include cultural attractions, universities, and green spaces. </a:t>
            </a:r>
          </a:p>
          <a:p>
            <a:r>
              <a:rPr lang="en-GB" sz="700" dirty="0"/>
              <a:t>However, challenges remain: deprivation, housing shortages, and environmental pressures. </a:t>
            </a:r>
          </a:p>
          <a:p>
            <a:endParaRPr lang="en-GB" sz="700" dirty="0">
              <a:latin typeface="+mj-lt"/>
            </a:endParaRPr>
          </a:p>
          <a:p>
            <a:r>
              <a:rPr lang="en-GB" sz="700" dirty="0"/>
              <a:t>Over </a:t>
            </a:r>
            <a:r>
              <a:rPr lang="en-GB" sz="700" b="1" dirty="0"/>
              <a:t>51% of residents are from ethnic minority backgrounds</a:t>
            </a:r>
            <a:r>
              <a:rPr lang="en-GB" sz="700" dirty="0"/>
              <a:t>, including large South Asian, African-Caribbean, and Eastern European communities. More than </a:t>
            </a:r>
            <a:r>
              <a:rPr lang="en-GB" sz="700" b="1" dirty="0"/>
              <a:t>100 languages</a:t>
            </a:r>
            <a:r>
              <a:rPr lang="en-GB" sz="700" dirty="0"/>
              <a:t> are spoken, and the city has vibrant cultural areas like the </a:t>
            </a:r>
            <a:r>
              <a:rPr lang="en-GB" sz="700" b="1" dirty="0"/>
              <a:t>Balti Triangle</a:t>
            </a:r>
            <a:r>
              <a:rPr lang="en-GB" sz="700" dirty="0"/>
              <a:t> for South Asian cuisine and Digbeth for creative industries. This diversity influences Birmingham’s festivals, food, music, and places of worship, making it one of the UK’s most multicultural cities. Migration for work, education, and refuge has shaped its identity, creating a youthful, globally connected urban population.</a:t>
            </a:r>
            <a:endParaRPr lang="en-GB" sz="700" dirty="0">
              <a:latin typeface="+mj-lt"/>
            </a:endParaRPr>
          </a:p>
          <a:p>
            <a:endParaRPr lang="en-GB" sz="800" dirty="0">
              <a:latin typeface="+mj-lt"/>
            </a:endParaRPr>
          </a:p>
        </p:txBody>
      </p:sp>
      <p:sp>
        <p:nvSpPr>
          <p:cNvPr id="33" name="Rectangle 32">
            <a:extLst>
              <a:ext uri="{FF2B5EF4-FFF2-40B4-BE49-F238E27FC236}">
                <a16:creationId xmlns:a16="http://schemas.microsoft.com/office/drawing/2014/main" id="{4769C14B-F841-0F44-A068-2E420B060CF9}"/>
              </a:ext>
            </a:extLst>
          </p:cNvPr>
          <p:cNvSpPr/>
          <p:nvPr/>
        </p:nvSpPr>
        <p:spPr>
          <a:xfrm>
            <a:off x="8845526" y="10391"/>
            <a:ext cx="3346474" cy="2295246"/>
          </a:xfrm>
          <a:prstGeom prst="rect">
            <a:avLst/>
          </a:prstGeom>
          <a:noFill/>
          <a:ln>
            <a:solidFill>
              <a:srgbClr val="FF2F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2" name="Graphic 21" descr="Streetcar">
            <a:extLst>
              <a:ext uri="{FF2B5EF4-FFF2-40B4-BE49-F238E27FC236}">
                <a16:creationId xmlns:a16="http://schemas.microsoft.com/office/drawing/2014/main" id="{3200A98E-77E4-4E48-891E-7BFB214738D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890245" y="2050977"/>
            <a:ext cx="182651" cy="182651"/>
          </a:xfrm>
          <a:prstGeom prst="rect">
            <a:avLst/>
          </a:prstGeom>
        </p:spPr>
      </p:pic>
      <p:pic>
        <p:nvPicPr>
          <p:cNvPr id="24" name="Graphic 23" descr="Group of men">
            <a:extLst>
              <a:ext uri="{FF2B5EF4-FFF2-40B4-BE49-F238E27FC236}">
                <a16:creationId xmlns:a16="http://schemas.microsoft.com/office/drawing/2014/main" id="{120FB9BE-086C-0E43-B102-413DE035EA0A}"/>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919534" y="2444979"/>
            <a:ext cx="168129" cy="168129"/>
          </a:xfrm>
          <a:prstGeom prst="rect">
            <a:avLst/>
          </a:prstGeom>
        </p:spPr>
      </p:pic>
      <p:pic>
        <p:nvPicPr>
          <p:cNvPr id="26" name="Graphic 25" descr="Money">
            <a:extLst>
              <a:ext uri="{FF2B5EF4-FFF2-40B4-BE49-F238E27FC236}">
                <a16:creationId xmlns:a16="http://schemas.microsoft.com/office/drawing/2014/main" id="{327FC6B0-7205-6948-8418-DA84D92A4017}"/>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954677" y="3018707"/>
            <a:ext cx="168128" cy="168128"/>
          </a:xfrm>
          <a:prstGeom prst="rect">
            <a:avLst/>
          </a:prstGeom>
        </p:spPr>
      </p:pic>
      <p:pic>
        <p:nvPicPr>
          <p:cNvPr id="28" name="Graphic 27" descr="Gavel">
            <a:extLst>
              <a:ext uri="{FF2B5EF4-FFF2-40B4-BE49-F238E27FC236}">
                <a16:creationId xmlns:a16="http://schemas.microsoft.com/office/drawing/2014/main" id="{E2FC0EC7-D832-CB43-9AD7-D028C64D8294}"/>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5939559" y="3259304"/>
            <a:ext cx="206750" cy="206750"/>
          </a:xfrm>
          <a:prstGeom prst="rect">
            <a:avLst/>
          </a:prstGeom>
        </p:spPr>
      </p:pic>
      <p:pic>
        <p:nvPicPr>
          <p:cNvPr id="39" name="Graphic 38" descr="Sign Language">
            <a:extLst>
              <a:ext uri="{FF2B5EF4-FFF2-40B4-BE49-F238E27FC236}">
                <a16:creationId xmlns:a16="http://schemas.microsoft.com/office/drawing/2014/main" id="{632AC62C-0594-BF41-BED2-CAA80DAD6BDE}"/>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5914714" y="2773711"/>
            <a:ext cx="208091" cy="208091"/>
          </a:xfrm>
          <a:prstGeom prst="rect">
            <a:avLst/>
          </a:prstGeom>
        </p:spPr>
      </p:pic>
      <p:pic>
        <p:nvPicPr>
          <p:cNvPr id="41" name="Graphic 40" descr="Speaker Phone">
            <a:extLst>
              <a:ext uri="{FF2B5EF4-FFF2-40B4-BE49-F238E27FC236}">
                <a16:creationId xmlns:a16="http://schemas.microsoft.com/office/drawing/2014/main" id="{57D258B8-F185-3D48-AD8E-CA4D3A93EB7B}"/>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5887909" y="2241955"/>
            <a:ext cx="208091" cy="208091"/>
          </a:xfrm>
          <a:prstGeom prst="rect">
            <a:avLst/>
          </a:prstGeom>
        </p:spPr>
      </p:pic>
      <p:sp>
        <p:nvSpPr>
          <p:cNvPr id="42" name="Rectangle 41">
            <a:extLst>
              <a:ext uri="{FF2B5EF4-FFF2-40B4-BE49-F238E27FC236}">
                <a16:creationId xmlns:a16="http://schemas.microsoft.com/office/drawing/2014/main" id="{193F6C49-5E6C-464C-9CFE-4E71148E997F}"/>
              </a:ext>
            </a:extLst>
          </p:cNvPr>
          <p:cNvSpPr/>
          <p:nvPr/>
        </p:nvSpPr>
        <p:spPr>
          <a:xfrm>
            <a:off x="5873695" y="1547210"/>
            <a:ext cx="2971831" cy="2727758"/>
          </a:xfrm>
          <a:prstGeom prst="rect">
            <a:avLst/>
          </a:prstGeom>
          <a:noFill/>
          <a:ln>
            <a:solidFill>
              <a:srgbClr val="FF2F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TextBox 42">
            <a:extLst>
              <a:ext uri="{FF2B5EF4-FFF2-40B4-BE49-F238E27FC236}">
                <a16:creationId xmlns:a16="http://schemas.microsoft.com/office/drawing/2014/main" id="{95005257-F880-EB4D-9AC7-49F4563F3034}"/>
              </a:ext>
            </a:extLst>
          </p:cNvPr>
          <p:cNvSpPr txBox="1"/>
          <p:nvPr/>
        </p:nvSpPr>
        <p:spPr>
          <a:xfrm>
            <a:off x="5878372" y="3480687"/>
            <a:ext cx="2974554" cy="830997"/>
          </a:xfrm>
          <a:prstGeom prst="rect">
            <a:avLst/>
          </a:prstGeom>
          <a:noFill/>
        </p:spPr>
        <p:txBody>
          <a:bodyPr wrap="square" rtlCol="0">
            <a:spAutoFit/>
          </a:bodyPr>
          <a:lstStyle/>
          <a:p>
            <a:r>
              <a:rPr lang="en-GB" sz="800" b="1" dirty="0">
                <a:latin typeface="+mj-lt"/>
              </a:rPr>
              <a:t>Case study – London:</a:t>
            </a:r>
          </a:p>
          <a:p>
            <a:r>
              <a:rPr lang="en-GB" sz="800" dirty="0">
                <a:latin typeface="+mj-lt"/>
              </a:rPr>
              <a:t>London is a global city as it is home to some of the world's top universities. There are around 300 languages spoken. 37% of the population was born outside the UK. There are endless opportunities for entertainment such as the West End. It has 3 international airports. Houses of Parliament and Canary Warf. </a:t>
            </a:r>
          </a:p>
        </p:txBody>
      </p:sp>
      <p:sp>
        <p:nvSpPr>
          <p:cNvPr id="49" name="TextBox 48">
            <a:extLst>
              <a:ext uri="{FF2B5EF4-FFF2-40B4-BE49-F238E27FC236}">
                <a16:creationId xmlns:a16="http://schemas.microsoft.com/office/drawing/2014/main" id="{8DF4BB84-4652-0F42-9BDD-8BABE36DE987}"/>
              </a:ext>
            </a:extLst>
          </p:cNvPr>
          <p:cNvSpPr txBox="1"/>
          <p:nvPr/>
        </p:nvSpPr>
        <p:spPr>
          <a:xfrm>
            <a:off x="8845526" y="2305636"/>
            <a:ext cx="3327522" cy="1938992"/>
          </a:xfrm>
          <a:prstGeom prst="rect">
            <a:avLst/>
          </a:prstGeom>
          <a:noFill/>
          <a:ln>
            <a:noFill/>
          </a:ln>
        </p:spPr>
        <p:txBody>
          <a:bodyPr wrap="square" rtlCol="0">
            <a:spAutoFit/>
          </a:bodyPr>
          <a:lstStyle/>
          <a:p>
            <a:pPr algn="ctr"/>
            <a:r>
              <a:rPr lang="en-GB" sz="800" b="1" dirty="0">
                <a:latin typeface="+mj-lt"/>
              </a:rPr>
              <a:t>TEST YOURSELF:</a:t>
            </a:r>
          </a:p>
          <a:p>
            <a:pPr marL="171450" indent="-171450" algn="ctr">
              <a:buFont typeface="Arial" panose="020B0604020202020204" pitchFamily="34" charset="0"/>
              <a:buChar char="•"/>
            </a:pPr>
            <a:r>
              <a:rPr lang="en-GB" sz="700" dirty="0">
                <a:latin typeface="+mj-lt"/>
              </a:rPr>
              <a:t>Explain why a large urban area would have a sphere of influence over a neighbourhood rural area (4 marks)</a:t>
            </a:r>
          </a:p>
          <a:p>
            <a:pPr marL="171450" indent="-171450" algn="ctr">
              <a:buFont typeface="Arial" panose="020B0604020202020204" pitchFamily="34" charset="0"/>
              <a:buChar char="•"/>
            </a:pPr>
            <a:r>
              <a:rPr lang="en-GB" sz="700" dirty="0">
                <a:latin typeface="+mj-lt"/>
              </a:rPr>
              <a:t>What do you understand by the term. ‘remote rural area’ (2 marks)</a:t>
            </a:r>
          </a:p>
          <a:p>
            <a:pPr marL="171450" indent="-171450" algn="ctr">
              <a:buFont typeface="Arial" panose="020B0604020202020204" pitchFamily="34" charset="0"/>
              <a:buChar char="•"/>
            </a:pPr>
            <a:r>
              <a:rPr lang="en-GB" sz="700" dirty="0">
                <a:latin typeface="+mj-lt"/>
              </a:rPr>
              <a:t>For an example you have studied, describe the pattern of commuting (4 marks)</a:t>
            </a:r>
          </a:p>
          <a:p>
            <a:pPr marL="171450" indent="-171450" algn="ctr">
              <a:buFont typeface="Arial" panose="020B0604020202020204" pitchFamily="34" charset="0"/>
              <a:buChar char="•"/>
            </a:pPr>
            <a:r>
              <a:rPr lang="en-GB" sz="700" dirty="0">
                <a:latin typeface="+mj-lt"/>
              </a:rPr>
              <a:t>What do you understand by the phrase ‘rural poverty and deprivation’ (2 marks)</a:t>
            </a:r>
          </a:p>
          <a:p>
            <a:pPr marL="171450" indent="-171450" algn="ctr">
              <a:buFont typeface="Arial" panose="020B0604020202020204" pitchFamily="34" charset="0"/>
              <a:buChar char="•"/>
            </a:pPr>
            <a:r>
              <a:rPr lang="en-GB" sz="700" dirty="0">
                <a:latin typeface="+mj-lt"/>
              </a:rPr>
              <a:t>Discuss the challenges that are faced in creating sustainable. Rural communities. (8 marks)</a:t>
            </a:r>
          </a:p>
          <a:p>
            <a:pPr marL="171450" indent="-171450" algn="ctr">
              <a:buFont typeface="Arial" panose="020B0604020202020204" pitchFamily="34" charset="0"/>
              <a:buChar char="•"/>
            </a:pPr>
            <a:r>
              <a:rPr lang="en-GB" sz="700" dirty="0">
                <a:latin typeface="+mj-lt"/>
              </a:rPr>
              <a:t>Describe any two Egan’s wheel part (4 marks)</a:t>
            </a:r>
          </a:p>
          <a:p>
            <a:pPr marL="171450" indent="-171450" algn="ctr">
              <a:buFont typeface="Arial" panose="020B0604020202020204" pitchFamily="34" charset="0"/>
              <a:buChar char="•"/>
            </a:pPr>
            <a:r>
              <a:rPr lang="en-GB" sz="700" dirty="0">
                <a:latin typeface="+mj-lt"/>
              </a:rPr>
              <a:t>Evaluating the various options available to alleviate the current housing crisis in the UK (8 marks)</a:t>
            </a:r>
          </a:p>
          <a:p>
            <a:pPr marL="171450" indent="-171450" algn="ctr">
              <a:buFont typeface="Arial" panose="020B0604020202020204" pitchFamily="34" charset="0"/>
              <a:buChar char="•"/>
            </a:pPr>
            <a:r>
              <a:rPr lang="en-GB" sz="700" dirty="0">
                <a:latin typeface="+mj-lt"/>
              </a:rPr>
              <a:t>Describe why cities in NIC are growing at the fastest rate (4 marks)</a:t>
            </a:r>
          </a:p>
          <a:p>
            <a:pPr marL="171450" indent="-171450" algn="ctr">
              <a:buFont typeface="Arial" panose="020B0604020202020204" pitchFamily="34" charset="0"/>
              <a:buChar char="•"/>
            </a:pPr>
            <a:r>
              <a:rPr lang="en-GB" sz="700" dirty="0">
                <a:latin typeface="+mj-lt"/>
              </a:rPr>
              <a:t>Describe the characteristics that cities need to become classified as a global city (4 marks)</a:t>
            </a:r>
          </a:p>
          <a:p>
            <a:pPr marL="171450" indent="-171450" algn="ctr">
              <a:buFont typeface="Arial" panose="020B0604020202020204" pitchFamily="34" charset="0"/>
              <a:buChar char="•"/>
            </a:pPr>
            <a:r>
              <a:rPr lang="en-GB" sz="700" dirty="0">
                <a:latin typeface="+mj-lt"/>
              </a:rPr>
              <a:t>For two global cities that you have studied, describe the connections that they have to the rest of the world and decide which connection is most important to the city (8 marks)</a:t>
            </a:r>
          </a:p>
        </p:txBody>
      </p:sp>
      <p:sp>
        <p:nvSpPr>
          <p:cNvPr id="46" name="Rectangle 45">
            <a:extLst>
              <a:ext uri="{FF2B5EF4-FFF2-40B4-BE49-F238E27FC236}">
                <a16:creationId xmlns:a16="http://schemas.microsoft.com/office/drawing/2014/main" id="{438407EF-9513-B04B-8A65-7369FD62D0AC}"/>
              </a:ext>
            </a:extLst>
          </p:cNvPr>
          <p:cNvSpPr/>
          <p:nvPr/>
        </p:nvSpPr>
        <p:spPr>
          <a:xfrm>
            <a:off x="8845526" y="2305636"/>
            <a:ext cx="3349199" cy="1969332"/>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85569559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7C7DC38EEB4F442BFCD89BA3CB01B1B" ma:contentTypeVersion="15" ma:contentTypeDescription="Create a new document." ma:contentTypeScope="" ma:versionID="7b06ba29cd4b558d025b428c01033d0a">
  <xsd:schema xmlns:xsd="http://www.w3.org/2001/XMLSchema" xmlns:xs="http://www.w3.org/2001/XMLSchema" xmlns:p="http://schemas.microsoft.com/office/2006/metadata/properties" xmlns:ns2="8d1a4dfc-7c92-4ef7-a204-733f46ca9a5e" xmlns:ns3="b89ee787-2145-421b-998b-a3f0c6ef3433" targetNamespace="http://schemas.microsoft.com/office/2006/metadata/properties" ma:root="true" ma:fieldsID="c3d4b81e3b5675509b8099bceb3c171c" ns2:_="" ns3:_="">
    <xsd:import namespace="8d1a4dfc-7c92-4ef7-a204-733f46ca9a5e"/>
    <xsd:import namespace="b89ee787-2145-421b-998b-a3f0c6ef343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BillingMetadata" minOccurs="0"/>
                <xsd:element ref="ns2:MediaServiceLocation" minOccurs="0"/>
                <xsd:element ref="ns2:lcf76f155ced4ddcb4097134ff3c332f" minOccurs="0"/>
                <xsd:element ref="ns3:TaxCatchAll" minOccurs="0"/>
                <xsd:element ref="ns2:MediaServiceOCR" minOccurs="0"/>
                <xsd:element ref="ns2:Detai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d1a4dfc-7c92-4ef7-a204-733f46ca9a5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BillingMetadata" ma:index="15" nillable="true" ma:displayName="MediaServiceBillingMetadata" ma:hidden="true" ma:internalName="MediaServiceBillingMetadata" ma:readOnly="true">
      <xsd:simpleType>
        <xsd:restriction base="dms:Note"/>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e98eca7b-0660-4bf5-9a46-b31b4b7811f0"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Detail" ma:index="21" nillable="true" ma:displayName="Detail" ma:format="Dropdown" ma:internalName="Detail">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b89ee787-2145-421b-998b-a3f0c6ef3433"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19234be6-b189-4dff-b69b-62541dd6cdc2}" ma:internalName="TaxCatchAll" ma:showField="CatchAllData" ma:web="b89ee787-2145-421b-998b-a3f0c6ef343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b89ee787-2145-421b-998b-a3f0c6ef3433" xsi:nil="true"/>
    <lcf76f155ced4ddcb4097134ff3c332f xmlns="8d1a4dfc-7c92-4ef7-a204-733f46ca9a5e">
      <Terms xmlns="http://schemas.microsoft.com/office/infopath/2007/PartnerControls"/>
    </lcf76f155ced4ddcb4097134ff3c332f>
    <Detail xmlns="8d1a4dfc-7c92-4ef7-a204-733f46ca9a5e" xsi:nil="true"/>
  </documentManagement>
</p:properties>
</file>

<file path=customXml/itemProps1.xml><?xml version="1.0" encoding="utf-8"?>
<ds:datastoreItem xmlns:ds="http://schemas.openxmlformats.org/officeDocument/2006/customXml" ds:itemID="{C21B45C0-5EFE-47E2-82CC-B3B2B3DA336E}"/>
</file>

<file path=customXml/itemProps2.xml><?xml version="1.0" encoding="utf-8"?>
<ds:datastoreItem xmlns:ds="http://schemas.openxmlformats.org/officeDocument/2006/customXml" ds:itemID="{8E9B73A4-D225-4AC2-A91E-797576011B2C}"/>
</file>

<file path=customXml/itemProps3.xml><?xml version="1.0" encoding="utf-8"?>
<ds:datastoreItem xmlns:ds="http://schemas.openxmlformats.org/officeDocument/2006/customXml" ds:itemID="{AF887EDF-AF51-40C0-8B71-4DA092C5F389}"/>
</file>

<file path=docProps/app.xml><?xml version="1.0" encoding="utf-8"?>
<Properties xmlns="http://schemas.openxmlformats.org/officeDocument/2006/extended-properties" xmlns:vt="http://schemas.openxmlformats.org/officeDocument/2006/docPropsVTypes">
  <TotalTime>578</TotalTime>
  <Words>2878</Words>
  <Application>Microsoft Office PowerPoint</Application>
  <PresentationFormat>Widescreen</PresentationFormat>
  <Paragraphs>251</Paragraphs>
  <Slides>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vt:i4>
      </vt:variant>
    </vt:vector>
  </HeadingPairs>
  <TitlesOfParts>
    <vt:vector size="7" baseType="lpstr">
      <vt:lpstr>.Apple Color Emoji UI</vt:lpstr>
      <vt:lpstr>Arial</vt:lpstr>
      <vt:lpstr>Calibri</vt:lpstr>
      <vt:lpstr>Calibri Light</vt:lpstr>
      <vt:lpstr>Office Theme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K.Powell</dc:creator>
  <cp:lastModifiedBy>Olivia Van den Bergh</cp:lastModifiedBy>
  <cp:revision>198</cp:revision>
  <cp:lastPrinted>2019-10-20T18:35:05Z</cp:lastPrinted>
  <dcterms:created xsi:type="dcterms:W3CDTF">2019-10-20T14:58:39Z</dcterms:created>
  <dcterms:modified xsi:type="dcterms:W3CDTF">2026-05-13T12:06:24Z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0x010100F7C7DC38EEB4F442BFCD89BA3CB01B1B</vt:lpwstr>
  </property>
</Properties>
</file>